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343" r:id="rId2"/>
    <p:sldId id="344" r:id="rId3"/>
    <p:sldId id="358" r:id="rId4"/>
    <p:sldId id="291" r:id="rId5"/>
    <p:sldId id="310" r:id="rId6"/>
    <p:sldId id="325" r:id="rId7"/>
    <p:sldId id="307" r:id="rId8"/>
    <p:sldId id="327" r:id="rId9"/>
    <p:sldId id="328" r:id="rId10"/>
    <p:sldId id="305" r:id="rId11"/>
    <p:sldId id="297" r:id="rId12"/>
    <p:sldId id="335" r:id="rId13"/>
    <p:sldId id="346" r:id="rId14"/>
    <p:sldId id="347" r:id="rId15"/>
    <p:sldId id="348" r:id="rId16"/>
    <p:sldId id="349" r:id="rId17"/>
    <p:sldId id="350" r:id="rId18"/>
    <p:sldId id="351" r:id="rId19"/>
    <p:sldId id="345" r:id="rId20"/>
    <p:sldId id="352" r:id="rId21"/>
    <p:sldId id="353" r:id="rId22"/>
  </p:sldIdLst>
  <p:sldSz cx="9144000" cy="5143500" type="screen16x9"/>
  <p:notesSz cx="6858000" cy="9144000"/>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orient="horz" pos="1188">
          <p15:clr>
            <a:srgbClr val="A4A3A4"/>
          </p15:clr>
        </p15:guide>
        <p15:guide id="3" orient="horz" pos="972">
          <p15:clr>
            <a:srgbClr val="A4A3A4"/>
          </p15:clr>
        </p15:guide>
        <p15:guide id="4" orient="horz" pos="756">
          <p15:clr>
            <a:srgbClr val="A4A3A4"/>
          </p15:clr>
        </p15:guide>
        <p15:guide id="5" orient="horz" pos="1080">
          <p15:clr>
            <a:srgbClr val="A4A3A4"/>
          </p15:clr>
        </p15:guide>
        <p15:guide id="6" orient="horz" pos="1404">
          <p15:clr>
            <a:srgbClr val="A4A3A4"/>
          </p15:clr>
        </p15:guide>
        <p15:guide id="7" orient="horz" pos="1296">
          <p15:clr>
            <a:srgbClr val="A4A3A4"/>
          </p15:clr>
        </p15:guide>
        <p15:guide id="8" orient="horz" pos="864">
          <p15:clr>
            <a:srgbClr val="A4A3A4"/>
          </p15:clr>
        </p15:guide>
        <p15:guide id="9" pos="2880">
          <p15:clr>
            <a:srgbClr val="A4A3A4"/>
          </p15:clr>
        </p15:guide>
        <p15:guide id="10" pos="1728">
          <p15:clr>
            <a:srgbClr val="A4A3A4"/>
          </p15:clr>
        </p15:guide>
        <p15:guide id="11" pos="721">
          <p15:clr>
            <a:srgbClr val="A4A3A4"/>
          </p15:clr>
        </p15:guide>
        <p15:guide id="12" pos="1144">
          <p15:clr>
            <a:srgbClr val="A4A3A4"/>
          </p15:clr>
        </p15:guide>
        <p15:guide id="13" pos="3455">
          <p15:clr>
            <a:srgbClr val="A4A3A4"/>
          </p15:clr>
        </p15:guide>
        <p15:guide id="14" pos="5184">
          <p15:clr>
            <a:srgbClr val="A4A3A4"/>
          </p15:clr>
        </p15:guide>
        <p15:guide id="15" pos="2305">
          <p15:clr>
            <a:srgbClr val="A4A3A4"/>
          </p15:clr>
        </p15:guide>
        <p15:guide id="16" pos="40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den, Ariane" initials="MA" lastIdx="1" clrIdx="0">
    <p:extLst>
      <p:ext uri="{19B8F6BF-5375-455C-9EA6-DF929625EA0E}">
        <p15:presenceInfo xmlns:p15="http://schemas.microsoft.com/office/powerpoint/2012/main" userId="S-1-5-21-3458574638-2780845101-4193349012-169993" providerId="AD"/>
      </p:ext>
    </p:extLst>
  </p:cmAuthor>
  <p:cmAuthor id="2" name="Deb Chen" initials="DC" lastIdx="2" clrIdx="1">
    <p:extLst>
      <p:ext uri="{19B8F6BF-5375-455C-9EA6-DF929625EA0E}">
        <p15:presenceInfo xmlns:p15="http://schemas.microsoft.com/office/powerpoint/2012/main" userId="4ed18398129adc7a" providerId="Windows Live"/>
      </p:ext>
    </p:extLst>
  </p:cmAuthor>
  <p:cmAuthor id="3" name="Martyn, Greg" initials="MG" lastIdx="2" clrIdx="2">
    <p:extLst>
      <p:ext uri="{19B8F6BF-5375-455C-9EA6-DF929625EA0E}">
        <p15:presenceInfo xmlns:p15="http://schemas.microsoft.com/office/powerpoint/2012/main" userId="S-1-5-21-3458574638-2780845101-4193349012-370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B7"/>
    <a:srgbClr val="0C2344"/>
    <a:srgbClr val="121A2C"/>
    <a:srgbClr val="5B923C"/>
    <a:srgbClr val="0680FF"/>
    <a:srgbClr val="001835"/>
    <a:srgbClr val="0E1523"/>
    <a:srgbClr val="0B1934"/>
    <a:srgbClr val="253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83"/>
    <p:restoredTop sz="64902" autoAdjust="0"/>
  </p:normalViewPr>
  <p:slideViewPr>
    <p:cSldViewPr snapToObjects="1">
      <p:cViewPr varScale="1">
        <p:scale>
          <a:sx n="96" d="100"/>
          <a:sy n="96" d="100"/>
        </p:scale>
        <p:origin x="536" y="160"/>
      </p:cViewPr>
      <p:guideLst>
        <p:guide orient="horz" pos="1620"/>
        <p:guide orient="horz" pos="1188"/>
        <p:guide orient="horz" pos="972"/>
        <p:guide orient="horz" pos="756"/>
        <p:guide orient="horz" pos="1080"/>
        <p:guide orient="horz" pos="1404"/>
        <p:guide orient="horz" pos="1296"/>
        <p:guide orient="horz" pos="864"/>
        <p:guide pos="2880"/>
        <p:guide pos="1728"/>
        <p:guide pos="721"/>
        <p:guide pos="1144"/>
        <p:guide pos="3455"/>
        <p:guide pos="5184"/>
        <p:guide pos="2305"/>
        <p:guide pos="4035"/>
      </p:guideLst>
    </p:cSldViewPr>
  </p:slideViewPr>
  <p:outlineViewPr>
    <p:cViewPr>
      <p:scale>
        <a:sx n="33" d="100"/>
        <a:sy n="33" d="100"/>
      </p:scale>
      <p:origin x="0" y="0"/>
    </p:cViewPr>
  </p:outlineViewPr>
  <p:notesTextViewPr>
    <p:cViewPr>
      <p:scale>
        <a:sx n="100" d="100"/>
        <a:sy n="100" d="100"/>
      </p:scale>
      <p:origin x="0" y="-440"/>
    </p:cViewPr>
  </p:notesTextViewPr>
  <p:sorterViewPr>
    <p:cViewPr>
      <p:scale>
        <a:sx n="200" d="100"/>
        <a:sy n="200" d="100"/>
      </p:scale>
      <p:origin x="0" y="0"/>
    </p:cViewPr>
  </p:sorterViewPr>
  <p:notesViewPr>
    <p:cSldViewPr snapToObjects="1">
      <p:cViewPr varScale="1">
        <p:scale>
          <a:sx n="100" d="100"/>
          <a:sy n="100" d="100"/>
        </p:scale>
        <p:origin x="-428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40A256B-8CFB-47CE-B55D-4D5A5CF54355}" type="datetime1">
              <a:rPr lang="en-US" altLang="en-US"/>
              <a:pPr/>
              <a:t>1/12/21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F25D051-A1EA-4E7E-ADFC-11749288551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99FB1803-763F-403C-A9A8-5E925AB0685E}" type="datetime1">
              <a:rPr lang="en-US" altLang="en-US"/>
              <a:pPr/>
              <a:t>1/12/21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19A0CCF-4D19-4060-859F-B742FF36316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publicationethics.org/files/Ethical_Guidelines_For_Peer_Reviewers_2.pdf" TargetMode="External"/><Relationship Id="rId3" Type="http://schemas.openxmlformats.org/officeDocument/2006/relationships/hyperlink" Target="http://www.science.gc.ca/eic/site/063.nsf/eng/h_90108244.html" TargetMode="External"/><Relationship Id="rId7" Type="http://schemas.openxmlformats.org/officeDocument/2006/relationships/hyperlink" Target="https://www.chairs-chaires.gc.ca/program-programme/equity-equite/bias/module-eng.aspx"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publons.com/community/academy" TargetMode="External"/><Relationship Id="rId5" Type="http://schemas.openxmlformats.org/officeDocument/2006/relationships/hyperlink" Target="https://www.postdocs.ubc.ca/events/pdfo-sparc-internal-review-training-program" TargetMode="External"/><Relationship Id="rId4" Type="http://schemas.openxmlformats.org/officeDocument/2006/relationships/hyperlink" Target="https://universitycounsel-2015.sites.olt.ubc.ca/files/2020/07/Scholarly-Integrity-Policy_SC6.pdf" TargetMode="External"/><Relationship Id="rId9" Type="http://schemas.openxmlformats.org/officeDocument/2006/relationships/hyperlink" Target="https://ori.hhs.gov/sites/default/files/prethics.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survey: https://ubc.ca1.qualtrics.com/</a:t>
            </a:r>
            <a:r>
              <a:rPr lang="en-US" dirty="0" err="1"/>
              <a:t>jfe</a:t>
            </a:r>
            <a:r>
              <a:rPr lang="en-US" dirty="0"/>
              <a:t>/form/SV_e8xLZLLOBmMcGK9</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a:t>
            </a:fld>
            <a:endParaRPr lang="en-US" altLang="en-US"/>
          </a:p>
        </p:txBody>
      </p:sp>
    </p:spTree>
    <p:extLst>
      <p:ext uri="{BB962C8B-B14F-4D97-AF65-F5344CB8AC3E}">
        <p14:creationId xmlns:p14="http://schemas.microsoft.com/office/powerpoint/2010/main" val="4218683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CA" b="1"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CA" b="1" dirty="0"/>
              <a:t>Source: </a:t>
            </a:r>
            <a:r>
              <a:rPr lang="en-US" b="0" dirty="0"/>
              <a:t>COPE Council. (2017) Ethical Guidelines for Peer Reviewers. Available at: https://</a:t>
            </a:r>
            <a:r>
              <a:rPr lang="en-US" b="0" dirty="0" err="1"/>
              <a:t>publicationethics.org</a:t>
            </a:r>
            <a:r>
              <a:rPr lang="en-US" b="0" dirty="0"/>
              <a:t>/files/Ethical_Guidelines_For_Peer_Reviewers_2.pdf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12</a:t>
            </a:fld>
            <a:endParaRPr lang="en-US" altLang="en-US"/>
          </a:p>
        </p:txBody>
      </p:sp>
    </p:spTree>
    <p:extLst>
      <p:ext uri="{BB962C8B-B14F-4D97-AF65-F5344CB8AC3E}">
        <p14:creationId xmlns:p14="http://schemas.microsoft.com/office/powerpoint/2010/main" val="1253603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CA" b="1" dirty="0"/>
              <a:t>Potential Discussion  Questions: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b="0" dirty="0"/>
              <a:t>What might be the potential cost and impact of this?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b="0" dirty="0"/>
              <a:t>What are our responsibilities as members of the research community?</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b="0" dirty="0"/>
              <a:t>What are some strategies to address and mitigate this?</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CA" b="1"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CA" b="1" dirty="0"/>
              <a:t>Source: </a:t>
            </a:r>
            <a:r>
              <a:rPr lang="en-US" b="0" dirty="0"/>
              <a:t>COPE Council. (2017) Ethical Guidelines for Peer Reviewers. Available at: https://</a:t>
            </a:r>
            <a:r>
              <a:rPr lang="en-US" b="0" dirty="0" err="1"/>
              <a:t>publicationethics.org</a:t>
            </a:r>
            <a:r>
              <a:rPr lang="en-US" b="0" dirty="0"/>
              <a:t>/files/Ethical_Guidelines_For_Peer_Reviewers_2.pdf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13</a:t>
            </a:fld>
            <a:endParaRPr lang="en-US" altLang="en-US"/>
          </a:p>
        </p:txBody>
      </p:sp>
    </p:spTree>
    <p:extLst>
      <p:ext uri="{BB962C8B-B14F-4D97-AF65-F5344CB8AC3E}">
        <p14:creationId xmlns:p14="http://schemas.microsoft.com/office/powerpoint/2010/main" val="4223708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 typeface="Arial" panose="020B0604020202020204" pitchFamily="34" charset="0"/>
              <a:buNone/>
            </a:pPr>
            <a:endParaRPr lang="en-CA" dirty="0"/>
          </a:p>
          <a:p>
            <a:pPr marL="0" lvl="0" indent="0">
              <a:buFont typeface="Arial" panose="020B0604020202020204" pitchFamily="34" charset="0"/>
              <a:buNone/>
            </a:pPr>
            <a:r>
              <a:rPr lang="en-CA" b="1" dirty="0"/>
              <a:t>Source: </a:t>
            </a:r>
            <a:r>
              <a:rPr lang="en-CA" b="0" dirty="0"/>
              <a:t>Tri-Agency Unconscious Bias Training Module. Available at: https://</a:t>
            </a:r>
            <a:r>
              <a:rPr lang="en-CA" b="0" dirty="0" err="1"/>
              <a:t>www.chairs-chaires.gc.ca</a:t>
            </a:r>
            <a:r>
              <a:rPr lang="en-CA" b="0" dirty="0"/>
              <a:t>/program-programme/equity-</a:t>
            </a:r>
            <a:r>
              <a:rPr lang="en-CA" b="0" dirty="0" err="1"/>
              <a:t>equite</a:t>
            </a:r>
            <a:r>
              <a:rPr lang="en-CA" b="0" dirty="0"/>
              <a:t>/bias/module-</a:t>
            </a:r>
            <a:r>
              <a:rPr lang="en-CA" b="0" dirty="0" err="1"/>
              <a:t>eng.aspx</a:t>
            </a:r>
            <a:endParaRPr lang="en-US" dirty="0"/>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14</a:t>
            </a:fld>
            <a:endParaRPr lang="en-US" altLang="en-US"/>
          </a:p>
        </p:txBody>
      </p:sp>
    </p:spTree>
    <p:extLst>
      <p:ext uri="{BB962C8B-B14F-4D97-AF65-F5344CB8AC3E}">
        <p14:creationId xmlns:p14="http://schemas.microsoft.com/office/powerpoint/2010/main" val="3294619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 typeface="Arial" panose="020B0604020202020204" pitchFamily="34" charset="0"/>
              <a:buNone/>
            </a:pPr>
            <a:endParaRPr lang="en-CA" b="1" dirty="0"/>
          </a:p>
          <a:p>
            <a:pPr marL="0" lvl="0" indent="0">
              <a:buFont typeface="Arial" panose="020B0604020202020204" pitchFamily="34" charset="0"/>
              <a:buNone/>
            </a:pPr>
            <a:r>
              <a:rPr lang="en-CA" b="1" dirty="0"/>
              <a:t>Source: </a:t>
            </a:r>
            <a:r>
              <a:rPr lang="en-CA" b="0" dirty="0"/>
              <a:t>Tri-Agency Unconscious Bias Training Module. Available at: https://</a:t>
            </a:r>
            <a:r>
              <a:rPr lang="en-CA" b="0" dirty="0" err="1"/>
              <a:t>www.chairs-chaires.gc.ca</a:t>
            </a:r>
            <a:r>
              <a:rPr lang="en-CA" b="0" dirty="0"/>
              <a:t>/program-programme/equity-</a:t>
            </a:r>
            <a:r>
              <a:rPr lang="en-CA" b="0" dirty="0" err="1"/>
              <a:t>equite</a:t>
            </a:r>
            <a:r>
              <a:rPr lang="en-CA" b="0" dirty="0"/>
              <a:t>/bias/module-</a:t>
            </a:r>
            <a:r>
              <a:rPr lang="en-CA" b="0" dirty="0" err="1"/>
              <a:t>eng.aspx</a:t>
            </a:r>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15</a:t>
            </a:fld>
            <a:endParaRPr lang="en-US" altLang="en-US"/>
          </a:p>
        </p:txBody>
      </p:sp>
    </p:spTree>
    <p:extLst>
      <p:ext uri="{BB962C8B-B14F-4D97-AF65-F5344CB8AC3E}">
        <p14:creationId xmlns:p14="http://schemas.microsoft.com/office/powerpoint/2010/main" val="1191776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 typeface="Arial" panose="020B0604020202020204" pitchFamily="34" charset="0"/>
              <a:buNone/>
            </a:pPr>
            <a:endParaRPr lang="en-CA" b="1" dirty="0"/>
          </a:p>
          <a:p>
            <a:pPr marL="0" lvl="0" indent="0">
              <a:buFont typeface="Arial" panose="020B0604020202020204" pitchFamily="34" charset="0"/>
              <a:buNone/>
            </a:pPr>
            <a:r>
              <a:rPr lang="en-CA" b="1" dirty="0"/>
              <a:t>Source: </a:t>
            </a:r>
            <a:r>
              <a:rPr lang="en-CA" b="0" dirty="0"/>
              <a:t>Tri-Agency Unconscious Bias Training Module. Available at: https://</a:t>
            </a:r>
            <a:r>
              <a:rPr lang="en-CA" b="0" dirty="0" err="1"/>
              <a:t>www.chairs-chaires.gc.ca</a:t>
            </a:r>
            <a:r>
              <a:rPr lang="en-CA" b="0" dirty="0"/>
              <a:t>/program-programme/equity-</a:t>
            </a:r>
            <a:r>
              <a:rPr lang="en-CA" b="0" dirty="0" err="1"/>
              <a:t>equite</a:t>
            </a:r>
            <a:r>
              <a:rPr lang="en-CA" b="0" dirty="0"/>
              <a:t>/bias/module-</a:t>
            </a:r>
            <a:r>
              <a:rPr lang="en-CA" b="0" dirty="0" err="1"/>
              <a:t>eng.aspx</a:t>
            </a:r>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16</a:t>
            </a:fld>
            <a:endParaRPr lang="en-US" altLang="en-US"/>
          </a:p>
        </p:txBody>
      </p:sp>
    </p:spTree>
    <p:extLst>
      <p:ext uri="{BB962C8B-B14F-4D97-AF65-F5344CB8AC3E}">
        <p14:creationId xmlns:p14="http://schemas.microsoft.com/office/powerpoint/2010/main" val="36064035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 typeface="Arial" panose="020B0604020202020204" pitchFamily="34" charset="0"/>
              <a:buNone/>
            </a:pPr>
            <a:endParaRPr lang="en-CA" b="1" dirty="0"/>
          </a:p>
          <a:p>
            <a:pPr marL="0" lvl="0" indent="0">
              <a:buFont typeface="Arial" panose="020B0604020202020204" pitchFamily="34" charset="0"/>
              <a:buNone/>
            </a:pPr>
            <a:r>
              <a:rPr lang="en-CA" b="1" dirty="0"/>
              <a:t>Source: </a:t>
            </a:r>
            <a:r>
              <a:rPr lang="en-CA" b="0" dirty="0"/>
              <a:t>Tri-Agency Unconscious Bias Training Module. Available at: https://</a:t>
            </a:r>
            <a:r>
              <a:rPr lang="en-CA" b="0" dirty="0" err="1"/>
              <a:t>www.chairs-chaires.gc.ca</a:t>
            </a:r>
            <a:r>
              <a:rPr lang="en-CA" b="0" dirty="0"/>
              <a:t>/program-programme/equity-</a:t>
            </a:r>
            <a:r>
              <a:rPr lang="en-CA" b="0" dirty="0" err="1"/>
              <a:t>equite</a:t>
            </a:r>
            <a:r>
              <a:rPr lang="en-CA" b="0" dirty="0"/>
              <a:t>/bias/module-</a:t>
            </a:r>
            <a:r>
              <a:rPr lang="en-CA" b="0" dirty="0" err="1"/>
              <a:t>eng.aspx</a:t>
            </a:r>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17</a:t>
            </a:fld>
            <a:endParaRPr lang="en-US" altLang="en-US"/>
          </a:p>
        </p:txBody>
      </p:sp>
    </p:spTree>
    <p:extLst>
      <p:ext uri="{BB962C8B-B14F-4D97-AF65-F5344CB8AC3E}">
        <p14:creationId xmlns:p14="http://schemas.microsoft.com/office/powerpoint/2010/main" val="1697259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 typeface="Arial" panose="020B0604020202020204" pitchFamily="34" charset="0"/>
              <a:buNone/>
            </a:pPr>
            <a:endParaRPr lang="en-CA" b="1" dirty="0"/>
          </a:p>
          <a:p>
            <a:pPr marL="0" lvl="0" indent="0">
              <a:buFont typeface="Arial" panose="020B0604020202020204" pitchFamily="34" charset="0"/>
              <a:buNone/>
            </a:pPr>
            <a:r>
              <a:rPr lang="en-CA" b="1" dirty="0"/>
              <a:t>Source: </a:t>
            </a:r>
            <a:r>
              <a:rPr lang="en-CA" b="0" dirty="0"/>
              <a:t>Tri-Agency Unconscious Bias Training Module. Available at: https://</a:t>
            </a:r>
            <a:r>
              <a:rPr lang="en-CA" b="0" dirty="0" err="1"/>
              <a:t>www.chairs-chaires.gc.ca</a:t>
            </a:r>
            <a:r>
              <a:rPr lang="en-CA" b="0" dirty="0"/>
              <a:t>/program-programme/equity-</a:t>
            </a:r>
            <a:r>
              <a:rPr lang="en-CA" b="0" dirty="0" err="1"/>
              <a:t>equite</a:t>
            </a:r>
            <a:r>
              <a:rPr lang="en-CA" b="0" dirty="0"/>
              <a:t>/bias/module-</a:t>
            </a:r>
            <a:r>
              <a:rPr lang="en-CA" b="0" dirty="0" err="1"/>
              <a:t>eng.aspx</a:t>
            </a:r>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18</a:t>
            </a:fld>
            <a:endParaRPr lang="en-US" altLang="en-US"/>
          </a:p>
        </p:txBody>
      </p:sp>
    </p:spTree>
    <p:extLst>
      <p:ext uri="{BB962C8B-B14F-4D97-AF65-F5344CB8AC3E}">
        <p14:creationId xmlns:p14="http://schemas.microsoft.com/office/powerpoint/2010/main" val="437310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Facilitator’s Notes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Prof. Jay should have only agreed to review if they were able to return the review within the agreed upon time-frame.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Asking their trainee to conduct the peer review would be a violation of confidentiality if Prof. Jay did not first obtain permission from the journal. It would also be unethical to submit a review conducted by another individual as their own.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An alternative approach would be for Prof. Jay to ask for an extension or to communicate their lack of capacity to the journal as soon as possible.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If Prof. Jay has the journal’s permission to involve their trainee in the review process, it would be critical that Prof. Jay provide a </a:t>
            </a:r>
            <a:r>
              <a:rPr lang="en-CA" dirty="0"/>
              <a:t>full explanation of confidentiality</a:t>
            </a:r>
            <a:r>
              <a:rPr lang="en-US" b="0" dirty="0"/>
              <a:t> and to provide oversight and guidance throughout. It would be important to include the trainee’s name to the review document, so that they can also receive recognition for their effort and contribution.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Additional Discussion Questions: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What are some factors to consider before you accept an invited review?</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20</a:t>
            </a:fld>
            <a:endParaRPr lang="en-US" altLang="en-US"/>
          </a:p>
        </p:txBody>
      </p:sp>
    </p:spTree>
    <p:extLst>
      <p:ext uri="{BB962C8B-B14F-4D97-AF65-F5344CB8AC3E}">
        <p14:creationId xmlns:p14="http://schemas.microsoft.com/office/powerpoint/2010/main" val="1673069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Facilitator’s Notes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The best course of action is for Taylor to reach out to the journal for guidance.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21</a:t>
            </a:fld>
            <a:endParaRPr lang="en-US" altLang="en-US"/>
          </a:p>
        </p:txBody>
      </p:sp>
    </p:spTree>
    <p:extLst>
      <p:ext uri="{BB962C8B-B14F-4D97-AF65-F5344CB8AC3E}">
        <p14:creationId xmlns:p14="http://schemas.microsoft.com/office/powerpoint/2010/main" val="170291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Scholarly Integrity Policy: https://universitycounsel-2015.sites.olt.ubc.ca/files/2020/07/Scholarly-Integrity-Policy_SC6.pdf</a:t>
            </a:r>
          </a:p>
          <a:p>
            <a:endParaRPr lang="en-CA" dirty="0"/>
          </a:p>
          <a:p>
            <a:endParaRPr lang="en-CA"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a:t>
            </a:fld>
            <a:endParaRPr lang="en-US" altLang="en-US"/>
          </a:p>
        </p:txBody>
      </p:sp>
    </p:spTree>
    <p:extLst>
      <p:ext uri="{BB962C8B-B14F-4D97-AF65-F5344CB8AC3E}">
        <p14:creationId xmlns:p14="http://schemas.microsoft.com/office/powerpoint/2010/main" val="3940134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Creative Commons Attribution 4.0 International License (CC BY 4.0): http://</a:t>
            </a:r>
            <a:r>
              <a:rPr lang="en-US" dirty="0" err="1"/>
              <a:t>creativecommons.org</a:t>
            </a:r>
            <a:r>
              <a:rPr lang="en-US" dirty="0"/>
              <a:t>/licenses/by/4.0/</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3</a:t>
            </a:fld>
            <a:endParaRPr lang="en-US" altLang="en-US"/>
          </a:p>
        </p:txBody>
      </p:sp>
    </p:spTree>
    <p:extLst>
      <p:ext uri="{BB962C8B-B14F-4D97-AF65-F5344CB8AC3E}">
        <p14:creationId xmlns:p14="http://schemas.microsoft.com/office/powerpoint/2010/main" val="2903674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1" dirty="0"/>
              <a:t>Potential/Suggested Learning Outcomes: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0" i="1" dirty="0"/>
              <a:t>By the end of this presentation, you will be able to:</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Describe the responsibilities of an ethical peer reviewer</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Explain the importance of safeguarding the integrity of the peer review process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Identify/access additional resources to learn more about peer review</a:t>
            </a: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190B66C-9698-4E8F-ADD4-05E656A58602}" type="slidenum">
              <a:rPr lang="en-US" altLang="en-US" sz="1200">
                <a:latin typeface="Calibri" panose="020F0502020204030204" pitchFamily="34" charset="0"/>
              </a:rPr>
              <a:pPr eaLnBrk="1" hangingPunct="1"/>
              <a:t>4</a:t>
            </a:fld>
            <a:endParaRPr lang="en-US" altLang="en-US"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pPr marL="0" indent="0">
              <a:lnSpc>
                <a:spcPct val="100000"/>
              </a:lnSpc>
              <a:spcBef>
                <a:spcPts val="1800"/>
              </a:spcBef>
              <a:buFont typeface="Arial" panose="020B0604020202020204" pitchFamily="34" charset="0"/>
              <a:buNone/>
            </a:pPr>
            <a:r>
              <a:rPr lang="en-US" sz="1200" b="1" dirty="0"/>
              <a:t>What is peer review?</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S PGothic" panose="020B0600070205080204" pitchFamily="34" charset="-128"/>
              </a:rPr>
              <a:t>Peer review is a critical cornerstone of research</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S PGothic" panose="020B0600070205080204" pitchFamily="34" charset="-128"/>
              </a:rPr>
              <a:t>It is heavily dependent on the trust and the responsible/ethical participation of the scholarly community</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kern="1200" dirty="0">
                <a:solidFill>
                  <a:schemeClr val="tx1"/>
                </a:solidFill>
                <a:effectLst/>
                <a:latin typeface="+mn-lt"/>
                <a:ea typeface="MS PGothic" panose="020B0600070205080204" pitchFamily="34" charset="-128"/>
              </a:rPr>
              <a:t>It relies on expert and objective reviews by knowledgeable researchers to ensure the quality of the manuscript and/or proposal</a:t>
            </a:r>
            <a:endParaRPr lang="en-US" dirty="0"/>
          </a:p>
          <a:p>
            <a:pPr marL="0" lvl="0" indent="0">
              <a:buFont typeface="Arial" panose="020B0604020202020204" pitchFamily="34" charset="0"/>
              <a:buNone/>
            </a:pPr>
            <a:endParaRPr lang="en-US" dirty="0"/>
          </a:p>
          <a:p>
            <a:pPr marL="0" lvl="0" indent="0">
              <a:buFont typeface="Arial" panose="020B0604020202020204" pitchFamily="34" charset="0"/>
              <a:buNone/>
            </a:pPr>
            <a:r>
              <a:rPr lang="en-US" b="1" dirty="0"/>
              <a:t>What are the responsibilities of a peer reviewer?</a:t>
            </a:r>
          </a:p>
          <a:p>
            <a:pPr marL="628650" lvl="1"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Before the review</a:t>
            </a:r>
          </a:p>
          <a:p>
            <a:pPr marL="1085850" marR="0" lvl="2"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kern="1200" dirty="0">
                <a:solidFill>
                  <a:schemeClr val="tx1"/>
                </a:solidFill>
                <a:effectLst/>
                <a:latin typeface="+mn-lt"/>
                <a:ea typeface="MS PGothic" panose="020B0600070205080204" pitchFamily="34" charset="-128"/>
              </a:rPr>
              <a:t>Disclose all conflicts of interest to ensure impartiality (e.g., is the work too close to your own? Are you affiliated with the same institution? Are any of the authors of the paper/grant a collaborator or colleague?, etc.)</a:t>
            </a:r>
          </a:p>
          <a:p>
            <a:pPr marL="1085850" lvl="2"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Ensure that you have the necessary expertise to assess the work</a:t>
            </a:r>
          </a:p>
          <a:p>
            <a:pPr marL="1085850" marR="0" lvl="2"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kern="1200" dirty="0">
                <a:solidFill>
                  <a:schemeClr val="tx1"/>
                </a:solidFill>
                <a:effectLst/>
                <a:latin typeface="+mn-lt"/>
                <a:ea typeface="MS PGothic" panose="020B0600070205080204" pitchFamily="34" charset="-128"/>
              </a:rPr>
              <a:t>Determine your capacity to complete reviews in a timely manner</a:t>
            </a:r>
            <a:endParaRPr lang="en-US" sz="1200" b="0" kern="1200" dirty="0">
              <a:solidFill>
                <a:schemeClr val="tx1"/>
              </a:solidFill>
              <a:effectLst/>
              <a:latin typeface="+mn-lt"/>
              <a:ea typeface="MS PGothic" panose="020B0600070205080204" pitchFamily="34" charset="-128"/>
              <a:cs typeface="ＭＳ Ｐゴシック"/>
            </a:endParaRPr>
          </a:p>
          <a:p>
            <a:pPr marL="628650" lvl="1"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During the review</a:t>
            </a:r>
          </a:p>
          <a:p>
            <a:pPr marL="1085850" lvl="2"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Thoroughly review all materials to fully understand the scope of the review</a:t>
            </a:r>
          </a:p>
          <a:p>
            <a:pPr marL="1085850" lvl="2"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Protect confidentiality of these privileged materials</a:t>
            </a:r>
          </a:p>
          <a:p>
            <a:pPr marL="1543050" lvl="3"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Refrain from using information obtained during the review for your own or another’s work (thus unfairly providing advantage)</a:t>
            </a:r>
          </a:p>
          <a:p>
            <a:pPr marL="1543050" lvl="3"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Do not involve anyone else in the review without first obtaining permission from the journal or funding agency</a:t>
            </a:r>
          </a:p>
          <a:p>
            <a:pPr marL="1085850" lvl="2"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Provide constructive and balanced feedback (e.g., specific critique with appropriate evidence to substantiate your comment) to help editors or funding agencies in their evaluation.</a:t>
            </a:r>
          </a:p>
          <a:p>
            <a:pPr marL="628650" lvl="1"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After the review</a:t>
            </a:r>
          </a:p>
          <a:p>
            <a:pPr marL="1085850" lvl="2"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Continue to protect and respect confidentiality of the peer review process.</a:t>
            </a:r>
          </a:p>
          <a:p>
            <a:pPr marL="1085850" lvl="2"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cs typeface="ＭＳ Ｐゴシック"/>
              </a:rPr>
              <a:t>Only discuss the published version of the paper </a:t>
            </a:r>
          </a:p>
          <a:p>
            <a:pPr marL="628650" lvl="1"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rPr>
              <a:t>Mentoring/Training</a:t>
            </a:r>
          </a:p>
          <a:p>
            <a:pPr marL="1085850" lvl="2"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rPr>
              <a:t>Model ethical peer review </a:t>
            </a:r>
          </a:p>
          <a:p>
            <a:pPr marL="1543050" lvl="3" indent="-171450">
              <a:buFont typeface="Arial" panose="020B0604020202020204" pitchFamily="34" charset="0"/>
              <a:buChar char="•"/>
            </a:pPr>
            <a:r>
              <a:rPr lang="en-US" sz="1200" b="0" kern="1200" dirty="0">
                <a:solidFill>
                  <a:schemeClr val="tx1"/>
                </a:solidFill>
                <a:effectLst/>
                <a:latin typeface="+mn-lt"/>
                <a:ea typeface="MS PGothic" panose="020B0600070205080204" pitchFamily="34" charset="-128"/>
              </a:rPr>
              <a:t>Request permission to share with mentees and abide by the decision given</a:t>
            </a:r>
          </a:p>
          <a:p>
            <a:pPr marL="1543050" marR="0" lvl="3"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kern="1200" dirty="0">
                <a:solidFill>
                  <a:schemeClr val="tx1"/>
                </a:solidFill>
                <a:effectLst/>
                <a:latin typeface="+mn-lt"/>
                <a:ea typeface="MS PGothic" panose="020B0600070205080204" pitchFamily="34" charset="-128"/>
              </a:rPr>
              <a:t>Model transparency by acknowledging the trainee as a reviewer</a:t>
            </a:r>
            <a:endParaRPr lang="en-US" b="1" dirty="0"/>
          </a:p>
          <a:p>
            <a:pPr marL="0" lvl="0" indent="0">
              <a:buFont typeface="Arial" panose="020B0604020202020204" pitchFamily="34" charset="0"/>
              <a:buNone/>
            </a:pPr>
            <a:r>
              <a:rPr lang="en-US" b="1" dirty="0"/>
              <a:t>Why is it important?</a:t>
            </a:r>
          </a:p>
          <a:p>
            <a:pPr marL="628650" lvl="1" indent="-171450">
              <a:buFont typeface="Arial" panose="020B0604020202020204" pitchFamily="34" charset="0"/>
              <a:buChar char="•"/>
            </a:pPr>
            <a:r>
              <a:rPr lang="en-US" b="0" dirty="0"/>
              <a:t>Journal editors and funding agencies depend on this process to make decisions; the quality of these decisions depends on the quality of the peer review</a:t>
            </a:r>
          </a:p>
          <a:p>
            <a:pPr marL="628650" lvl="1" indent="-171450">
              <a:buFont typeface="Arial" panose="020B0604020202020204" pitchFamily="34" charset="0"/>
              <a:buChar char="•"/>
            </a:pPr>
            <a:r>
              <a:rPr lang="en-US" b="0" dirty="0"/>
              <a:t>The review process sets the standards of the field</a:t>
            </a:r>
          </a:p>
          <a:p>
            <a:pPr marL="628650" lvl="1" indent="-171450">
              <a:buFont typeface="Arial" panose="020B0604020202020204" pitchFamily="34" charset="0"/>
              <a:buChar char="•"/>
            </a:pPr>
            <a:r>
              <a:rPr lang="en-US" b="0" dirty="0"/>
              <a:t>The integrity of the peer-review process depends on trust that everyone involved will behave ethically and responsibly. </a:t>
            </a:r>
          </a:p>
          <a:p>
            <a:pPr marL="628650" lvl="1" indent="-171450">
              <a:buFont typeface="Arial" panose="020B0604020202020204" pitchFamily="34" charset="0"/>
              <a:buChar char="•"/>
            </a:pPr>
            <a:endParaRPr lang="en-US" b="1" dirty="0"/>
          </a:p>
          <a:p>
            <a:pPr marL="0" lvl="0" indent="0">
              <a:buFont typeface="Arial" panose="020B0604020202020204" pitchFamily="34" charset="0"/>
              <a:buNone/>
            </a:pPr>
            <a:r>
              <a:rPr lang="en-US" b="1" dirty="0"/>
              <a:t>How does it relate to scholarly integrity?</a:t>
            </a:r>
          </a:p>
          <a:p>
            <a:pPr marL="800100" lvl="1" indent="-342900">
              <a:lnSpc>
                <a:spcPct val="100000"/>
              </a:lnSpc>
              <a:spcBef>
                <a:spcPts val="1800"/>
              </a:spcBef>
              <a:buFont typeface="Arial" panose="020B0604020202020204" pitchFamily="34" charset="0"/>
              <a:buChar char="•"/>
            </a:pPr>
            <a:r>
              <a:rPr lang="en-US" sz="2000" dirty="0"/>
              <a:t>Enables journal editors and funding agencies to fairly evaluate and decide which manuscripts to publish and whose proposals to support</a:t>
            </a:r>
          </a:p>
          <a:p>
            <a:pPr marL="800100" lvl="1" indent="-342900">
              <a:lnSpc>
                <a:spcPct val="100000"/>
              </a:lnSpc>
              <a:spcBef>
                <a:spcPts val="1800"/>
              </a:spcBef>
              <a:buFont typeface="Arial" panose="020B0604020202020204" pitchFamily="34" charset="0"/>
              <a:buChar char="•"/>
            </a:pPr>
            <a:r>
              <a:rPr lang="en-US" sz="2000" dirty="0"/>
              <a:t>Maintains collective expectations of scholarly </a:t>
            </a:r>
            <a:r>
              <a:rPr lang="en-US" sz="2000" dirty="0" err="1"/>
              <a:t>rigour</a:t>
            </a:r>
            <a:r>
              <a:rPr lang="en-US" sz="2000" dirty="0"/>
              <a:t> and standards within specific disciplines</a:t>
            </a:r>
          </a:p>
          <a:p>
            <a:pPr marL="800100" lvl="1" indent="-342900">
              <a:lnSpc>
                <a:spcPct val="100000"/>
              </a:lnSpc>
              <a:spcBef>
                <a:spcPts val="1800"/>
              </a:spcBef>
              <a:buFont typeface="Arial" panose="020B0604020202020204" pitchFamily="34" charset="0"/>
              <a:buChar char="•"/>
            </a:pPr>
            <a:r>
              <a:rPr lang="en-US" sz="2000" dirty="0"/>
              <a:t>Preserves trust and integrity of the peer-review process</a:t>
            </a:r>
          </a:p>
          <a:p>
            <a:pPr marL="0" lvl="0" indent="0">
              <a:buFont typeface="Arial" panose="020B0604020202020204" pitchFamily="34" charset="0"/>
              <a:buNone/>
            </a:pPr>
            <a:endParaRPr lang="en-US" b="1" dirty="0"/>
          </a:p>
          <a:p>
            <a:pPr marL="0" lvl="0" indent="0">
              <a:buFont typeface="Arial" panose="020B0604020202020204" pitchFamily="34" charset="0"/>
              <a:buNone/>
            </a:pPr>
            <a:r>
              <a:rPr lang="en-US" b="1" dirty="0"/>
              <a:t>---</a:t>
            </a:r>
          </a:p>
          <a:p>
            <a:pPr marL="0" lvl="0" indent="0">
              <a:buFont typeface="Arial" panose="020B0604020202020204" pitchFamily="34" charset="0"/>
              <a:buNone/>
            </a:pPr>
            <a:r>
              <a:rPr lang="en-US" b="1" dirty="0"/>
              <a:t>Resources:</a:t>
            </a:r>
          </a:p>
          <a:p>
            <a:pPr marL="171450" lvl="0" indent="-171450">
              <a:buFont typeface="Arial" panose="020B0604020202020204" pitchFamily="34" charset="0"/>
              <a:buChar char="•"/>
            </a:pPr>
            <a:r>
              <a:rPr lang="en-US" b="0" dirty="0"/>
              <a:t>COPE Council. (2017) Ethical Guidelines for Peer Reviewers. Available at: https://</a:t>
            </a:r>
            <a:r>
              <a:rPr lang="en-US" b="0" dirty="0" err="1"/>
              <a:t>publicationethics.org</a:t>
            </a:r>
            <a:r>
              <a:rPr lang="en-US" b="0" dirty="0"/>
              <a:t>/files/Ethical_Guidelines_For_Peer_Reviewers_2.pdf </a:t>
            </a:r>
          </a:p>
          <a:p>
            <a:pPr marL="171450" lvl="0" indent="-171450">
              <a:buFont typeface="Arial" panose="020B0604020202020204" pitchFamily="34" charset="0"/>
              <a:buChar char="•"/>
            </a:pPr>
            <a:r>
              <a:rPr lang="en-US" b="0" dirty="0"/>
              <a:t>Rockwell, S. Ethical of Peer Review: A Guide for Manuscript Reviewers, Office of Research Integrity. Available at: https://</a:t>
            </a:r>
            <a:r>
              <a:rPr lang="en-US" b="0" dirty="0" err="1"/>
              <a:t>ori.hhs.gov</a:t>
            </a:r>
            <a:r>
              <a:rPr lang="en-US" b="0" dirty="0"/>
              <a:t>/sites/default/files/</a:t>
            </a:r>
            <a:r>
              <a:rPr lang="en-US" b="0" dirty="0" err="1"/>
              <a:t>prethics.pdf</a:t>
            </a:r>
            <a:endParaRPr lang="en-US" dirty="0"/>
          </a:p>
          <a:p>
            <a:pPr marL="0" lvl="0" indent="0">
              <a:buFont typeface="Arial" panose="020B0604020202020204" pitchFamily="34" charset="0"/>
              <a:buNone/>
            </a:pPr>
            <a:endParaRPr lang="en-US" b="1"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5</a:t>
            </a:fld>
            <a:endParaRPr lang="en-US" altLang="en-US"/>
          </a:p>
        </p:txBody>
      </p:sp>
    </p:spTree>
    <p:extLst>
      <p:ext uri="{BB962C8B-B14F-4D97-AF65-F5344CB8AC3E}">
        <p14:creationId xmlns:p14="http://schemas.microsoft.com/office/powerpoint/2010/main" val="3256888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lvl="0" indent="0">
              <a:buFont typeface="Arial" panose="020B0604020202020204" pitchFamily="34" charset="0"/>
              <a:buNone/>
            </a:pPr>
            <a:r>
              <a:rPr lang="en-US" b="1" dirty="0"/>
              <a:t>How does it relate to scholarly integrity?</a:t>
            </a:r>
          </a:p>
          <a:p>
            <a:pPr marL="742950" lvl="1" indent="-285750">
              <a:lnSpc>
                <a:spcPct val="100000"/>
              </a:lnSpc>
              <a:spcBef>
                <a:spcPts val="1800"/>
              </a:spcBef>
              <a:buFont typeface="Arial" panose="020B0604020202020204" pitchFamily="34" charset="0"/>
              <a:buChar char="•"/>
            </a:pPr>
            <a:r>
              <a:rPr lang="en-US" sz="2000" dirty="0"/>
              <a:t>Enabling journal editors and funding agencies to fairly evaluate and decide which manuscripts to publish and whose proposals to support</a:t>
            </a:r>
          </a:p>
          <a:p>
            <a:pPr marL="742950" lvl="1" indent="-285750">
              <a:lnSpc>
                <a:spcPct val="100000"/>
              </a:lnSpc>
              <a:spcBef>
                <a:spcPts val="1800"/>
              </a:spcBef>
              <a:buFont typeface="Arial" panose="020B0604020202020204" pitchFamily="34" charset="0"/>
              <a:buChar char="•"/>
            </a:pPr>
            <a:r>
              <a:rPr lang="en-US" sz="2000" dirty="0"/>
              <a:t>Maintaining collective expectations of scholarly rigor and disciplinary standards </a:t>
            </a:r>
          </a:p>
          <a:p>
            <a:pPr marL="742950" lvl="1" indent="-285750">
              <a:lnSpc>
                <a:spcPct val="100000"/>
              </a:lnSpc>
              <a:spcBef>
                <a:spcPts val="1800"/>
              </a:spcBef>
              <a:buFont typeface="Arial" panose="020B0604020202020204" pitchFamily="34" charset="0"/>
              <a:buChar char="•"/>
            </a:pPr>
            <a:r>
              <a:rPr lang="en-US" sz="2000" dirty="0"/>
              <a:t>Preserving trust and integrity of the peer review process</a:t>
            </a:r>
            <a:endParaRPr lang="en-US" b="1" dirty="0"/>
          </a:p>
          <a:p>
            <a:pPr marL="0" lvl="0" indent="0">
              <a:buFont typeface="Arial" panose="020B0604020202020204" pitchFamily="34" charset="0"/>
              <a:buNone/>
            </a:pPr>
            <a:endParaRPr lang="en-US" b="1" dirty="0"/>
          </a:p>
          <a:p>
            <a:pPr marL="0" lvl="0" indent="0">
              <a:buFont typeface="Arial" panose="020B0604020202020204" pitchFamily="34" charset="0"/>
              <a:buNone/>
            </a:pPr>
            <a:r>
              <a:rPr lang="en-US" b="1" dirty="0"/>
              <a:t>---</a:t>
            </a:r>
          </a:p>
          <a:p>
            <a:pPr marL="0" lvl="0" indent="0">
              <a:buFont typeface="Arial" panose="020B0604020202020204" pitchFamily="34" charset="0"/>
              <a:buNone/>
            </a:pPr>
            <a:r>
              <a:rPr lang="en-US" b="1" dirty="0"/>
              <a:t>Resources:</a:t>
            </a:r>
          </a:p>
          <a:p>
            <a:pPr marL="171450" lvl="0" indent="-171450">
              <a:buFont typeface="Arial" panose="020B0604020202020204" pitchFamily="34" charset="0"/>
              <a:buChar char="•"/>
            </a:pPr>
            <a:r>
              <a:rPr lang="en-US" b="0" dirty="0"/>
              <a:t>COPE Council. (2017) Ethical Guidelines for Peer Reviewers. Available at: https://</a:t>
            </a:r>
            <a:r>
              <a:rPr lang="en-US" b="0" dirty="0" err="1"/>
              <a:t>publicationethics.org</a:t>
            </a:r>
            <a:r>
              <a:rPr lang="en-US" b="0" dirty="0"/>
              <a:t>/files/Ethical_Guidelines_For_Peer_Reviewers_2.pdf </a:t>
            </a:r>
          </a:p>
          <a:p>
            <a:pPr marL="171450" lvl="0" indent="-171450">
              <a:buFont typeface="Arial" panose="020B0604020202020204" pitchFamily="34" charset="0"/>
              <a:buChar char="•"/>
            </a:pPr>
            <a:r>
              <a:rPr lang="en-US" b="0" dirty="0"/>
              <a:t>Rockwell, S. Ethical of Peer Review: A Guide for Manuscript Reviewers, Office of Research Integrity. Available at: https://</a:t>
            </a:r>
            <a:r>
              <a:rPr lang="en-US" b="0" dirty="0" err="1"/>
              <a:t>ori.hhs.gov</a:t>
            </a:r>
            <a:r>
              <a:rPr lang="en-US" b="0" dirty="0"/>
              <a:t>/sites/default/files/</a:t>
            </a:r>
            <a:r>
              <a:rPr lang="en-US" b="0" dirty="0" err="1"/>
              <a:t>prethics.pdf</a:t>
            </a:r>
            <a:endParaRPr lang="en-US" b="0" dirty="0"/>
          </a:p>
          <a:p>
            <a:pPr marL="171450" lvl="0" indent="-171450">
              <a:buFont typeface="Arial" panose="020B0604020202020204" pitchFamily="34" charset="0"/>
              <a:buChar char="•"/>
            </a:pPr>
            <a:endParaRPr lang="en-US" b="0" dirty="0"/>
          </a:p>
          <a:p>
            <a:pPr marL="171450" lvl="0" indent="-171450">
              <a:buFont typeface="Arial" panose="020B0604020202020204" pitchFamily="34" charset="0"/>
              <a:buChar char="•"/>
            </a:pPr>
            <a:endParaRPr lang="en-US" b="0" dirty="0"/>
          </a:p>
          <a:p>
            <a:pPr marL="171450" lvl="0" indent="-171450">
              <a:buFont typeface="Arial" panose="020B0604020202020204" pitchFamily="34" charset="0"/>
              <a:buChar char="•"/>
            </a:pPr>
            <a:endParaRPr lang="en-US" b="0" dirty="0"/>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6</a:t>
            </a:fld>
            <a:endParaRPr lang="en-US" altLang="en-US"/>
          </a:p>
        </p:txBody>
      </p:sp>
    </p:spTree>
    <p:extLst>
      <p:ext uri="{BB962C8B-B14F-4D97-AF65-F5344CB8AC3E}">
        <p14:creationId xmlns:p14="http://schemas.microsoft.com/office/powerpoint/2010/main" val="617142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7</a:t>
            </a:fld>
            <a:endParaRPr lang="en-US" altLang="en-US"/>
          </a:p>
        </p:txBody>
      </p:sp>
    </p:spTree>
    <p:extLst>
      <p:ext uri="{BB962C8B-B14F-4D97-AF65-F5344CB8AC3E}">
        <p14:creationId xmlns:p14="http://schemas.microsoft.com/office/powerpoint/2010/main" val="1909274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[This slide includes some high-level recommendations; please feel free to modify and adapt it to your own research context.]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Potential Reflection/Discussion Questions: </a:t>
            </a:r>
          </a:p>
          <a:p>
            <a:pPr marL="628650" lvl="1"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How would you balance the risks of bias and the advantages of your own expertise when conducting a peer review?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a:solidFill>
                  <a:schemeClr val="tx1"/>
                </a:solidFill>
                <a:effectLst/>
                <a:latin typeface="+mn-lt"/>
                <a:ea typeface="MS PGothic" panose="020B0600070205080204" pitchFamily="34" charset="-128"/>
                <a:cs typeface="ＭＳ Ｐゴシック"/>
              </a:rPr>
              <a:t>What measures do/should you take to protect confidentiality of the peer-review documents, which are considered privileged?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u="none" kern="1200" dirty="0">
                <a:solidFill>
                  <a:schemeClr val="tx1"/>
                </a:solidFill>
                <a:effectLst/>
                <a:latin typeface="+mn-lt"/>
                <a:ea typeface="MS PGothic" panose="020B0600070205080204" pitchFamily="34" charset="-128"/>
                <a:cs typeface="ＭＳ Ｐゴシック"/>
              </a:rPr>
              <a:t>Reviewing manuscripts as a peer reviewer can be a valuable learning opportunity for a student or trainee.  What considerations should you make when considering using this learning method?  Do you know the relevant rules and standards for each of the journals that you review for?</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u="none" kern="1200" dirty="0">
                <a:solidFill>
                  <a:schemeClr val="tx1"/>
                </a:solidFill>
                <a:effectLst/>
                <a:latin typeface="+mn-lt"/>
                <a:ea typeface="MS PGothic" panose="020B0600070205080204" pitchFamily="34" charset="-128"/>
                <a:cs typeface="ＭＳ Ｐゴシック"/>
              </a:rPr>
              <a:t>What are the standards for sharing grant applications with students for purposes of teaching / learning?</a:t>
            </a: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8</a:t>
            </a:fld>
            <a:endParaRPr lang="en-US" altLang="en-US"/>
          </a:p>
        </p:txBody>
      </p:sp>
    </p:spTree>
    <p:extLst>
      <p:ext uri="{BB962C8B-B14F-4D97-AF65-F5344CB8AC3E}">
        <p14:creationId xmlns:p14="http://schemas.microsoft.com/office/powerpoint/2010/main" val="649929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1" dirty="0"/>
              <a:t>Policies &amp; Guidelines</a:t>
            </a:r>
          </a:p>
          <a:p>
            <a:pPr marL="285750" indent="-285750">
              <a:buFont typeface="Arial" panose="020B0604020202020204" pitchFamily="34" charset="0"/>
              <a:buChar char="•"/>
            </a:pPr>
            <a:r>
              <a:rPr lang="en-CA" sz="1200" dirty="0">
                <a:hlinkClick r:id="rId3"/>
              </a:rPr>
              <a:t>Tri-Agency </a:t>
            </a:r>
            <a:r>
              <a:rPr lang="en-US" sz="1200" dirty="0">
                <a:hlinkClick r:id="rId3"/>
              </a:rPr>
              <a:t>Conflicts of Interest and Confidentiality Policy</a:t>
            </a:r>
            <a:r>
              <a:rPr lang="en-US" sz="1200" dirty="0"/>
              <a:t>: http://</a:t>
            </a:r>
            <a:r>
              <a:rPr lang="en-US" sz="1200" dirty="0" err="1"/>
              <a:t>www.science.gc.ca</a:t>
            </a:r>
            <a:r>
              <a:rPr lang="en-US" sz="1200" dirty="0"/>
              <a:t>/</a:t>
            </a:r>
            <a:r>
              <a:rPr lang="en-US" sz="1200" dirty="0" err="1"/>
              <a:t>eic</a:t>
            </a:r>
            <a:r>
              <a:rPr lang="en-US" sz="1200" dirty="0"/>
              <a:t>/site/063.nsf/</a:t>
            </a:r>
            <a:r>
              <a:rPr lang="en-US" sz="1200" dirty="0" err="1"/>
              <a:t>eng</a:t>
            </a:r>
            <a:r>
              <a:rPr lang="en-US" sz="1200" dirty="0"/>
              <a:t>/h_90108244.html</a:t>
            </a:r>
            <a:endParaRPr lang="en-US" sz="1200" u="sng" dirty="0"/>
          </a:p>
          <a:p>
            <a:pPr marL="285750" indent="-285750">
              <a:buFont typeface="Arial" panose="020B0604020202020204" pitchFamily="34" charset="0"/>
              <a:buChar char="•"/>
            </a:pPr>
            <a:r>
              <a:rPr lang="en-CA" sz="1200" dirty="0">
                <a:hlinkClick r:id="rId4"/>
              </a:rPr>
              <a:t>UBC’s Scholarly Integrity Policy</a:t>
            </a:r>
            <a:r>
              <a:rPr lang="en-CA" sz="1200" dirty="0"/>
              <a:t>: https://universitycounsel-2015.sites.olt.ubc.ca/files/2020/07/Scholarly-Integrity-Policy_SC6.pdf</a:t>
            </a:r>
          </a:p>
          <a:p>
            <a:endParaRPr lang="en-US" sz="800" b="1" dirty="0"/>
          </a:p>
          <a:p>
            <a:r>
              <a:rPr lang="en-US" sz="1200" b="1" dirty="0"/>
              <a:t>UBC Research Support Services</a:t>
            </a:r>
          </a:p>
          <a:p>
            <a:pPr marL="285750" indent="-285750">
              <a:buFont typeface="Arial" panose="020B0604020202020204" pitchFamily="34" charset="0"/>
              <a:buChar char="•"/>
            </a:pPr>
            <a:r>
              <a:rPr lang="en-US" sz="1200" u="sng" dirty="0">
                <a:hlinkClick r:id="rId5"/>
              </a:rPr>
              <a:t>Internal Review Training Program (Postdoctoral Fellows</a:t>
            </a:r>
            <a:r>
              <a:rPr lang="en-US" sz="1200" dirty="0">
                <a:hlinkClick r:id="rId5"/>
              </a:rPr>
              <a:t>)</a:t>
            </a:r>
            <a:r>
              <a:rPr lang="en-US" sz="1200" dirty="0"/>
              <a:t>, UBCV: https://</a:t>
            </a:r>
            <a:r>
              <a:rPr lang="en-US" sz="1200" dirty="0" err="1"/>
              <a:t>www.postdocs.ubc.ca</a:t>
            </a:r>
            <a:r>
              <a:rPr lang="en-US" sz="1200" dirty="0"/>
              <a:t>/events/</a:t>
            </a:r>
            <a:r>
              <a:rPr lang="en-US" sz="1200" dirty="0" err="1"/>
              <a:t>pdfo</a:t>
            </a:r>
            <a:r>
              <a:rPr lang="en-US" sz="1200" dirty="0"/>
              <a:t>-</a:t>
            </a:r>
            <a:r>
              <a:rPr lang="en-US" sz="1200" dirty="0" err="1"/>
              <a:t>sparc</a:t>
            </a:r>
            <a:r>
              <a:rPr lang="en-US" sz="1200" dirty="0"/>
              <a:t>-internal-review-training-program</a:t>
            </a:r>
            <a:endParaRPr lang="en-CA" sz="1200" dirty="0"/>
          </a:p>
          <a:p>
            <a:pPr marL="285750" indent="-285750">
              <a:buFont typeface="Arial" panose="020B0604020202020204" pitchFamily="34" charset="0"/>
              <a:buChar char="•"/>
            </a:pPr>
            <a:endParaRPr lang="en-CA" sz="800" dirty="0"/>
          </a:p>
          <a:p>
            <a:r>
              <a:rPr lang="en-US" sz="1200" b="1" dirty="0"/>
              <a:t>Training &amp; Further Reading</a:t>
            </a:r>
            <a:endParaRPr lang="en-CA" sz="1200" dirty="0"/>
          </a:p>
          <a:p>
            <a:pPr marL="285750" indent="-285750">
              <a:buFont typeface="Arial" panose="020B0604020202020204" pitchFamily="34" charset="0"/>
              <a:buChar char="•"/>
            </a:pPr>
            <a:r>
              <a:rPr lang="en-US" sz="1200" u="sng" dirty="0">
                <a:hlinkClick r:id="rId6"/>
              </a:rPr>
              <a:t>Peer Review Course</a:t>
            </a:r>
            <a:r>
              <a:rPr lang="en-US" sz="1200" dirty="0"/>
              <a:t>, </a:t>
            </a:r>
            <a:r>
              <a:rPr lang="en-US" sz="1200" dirty="0" err="1"/>
              <a:t>Publons</a:t>
            </a:r>
            <a:r>
              <a:rPr lang="en-US" sz="1200" dirty="0"/>
              <a:t> Academy: https://</a:t>
            </a:r>
            <a:r>
              <a:rPr lang="en-US" sz="1200" dirty="0" err="1"/>
              <a:t>publons.com</a:t>
            </a:r>
            <a:r>
              <a:rPr lang="en-US" sz="1200" dirty="0"/>
              <a:t>/community/academy</a:t>
            </a:r>
          </a:p>
          <a:p>
            <a:pPr marL="285750" indent="-285750">
              <a:buFont typeface="Arial" panose="020B0604020202020204" pitchFamily="34" charset="0"/>
              <a:buChar char="•"/>
            </a:pPr>
            <a:r>
              <a:rPr lang="en-US" sz="1200" dirty="0">
                <a:hlinkClick r:id="rId7"/>
              </a:rPr>
              <a:t>Unconscious Bias Training Module</a:t>
            </a:r>
            <a:r>
              <a:rPr lang="en-US" sz="1200" dirty="0"/>
              <a:t>, Tri-Agency Canada Research Chairs: https://</a:t>
            </a:r>
            <a:r>
              <a:rPr lang="en-US" sz="1200" dirty="0" err="1"/>
              <a:t>www.chairs-chaires.gc.ca</a:t>
            </a:r>
            <a:r>
              <a:rPr lang="en-US" sz="1200" dirty="0"/>
              <a:t>/program-</a:t>
            </a:r>
            <a:r>
              <a:rPr lang="en-US" sz="1200" dirty="0" err="1"/>
              <a:t>programme</a:t>
            </a:r>
            <a:r>
              <a:rPr lang="en-US" sz="1200" dirty="0"/>
              <a:t>/equity-</a:t>
            </a:r>
            <a:r>
              <a:rPr lang="en-US" sz="1200" dirty="0" err="1"/>
              <a:t>equite</a:t>
            </a:r>
            <a:r>
              <a:rPr lang="en-US" sz="1200" dirty="0"/>
              <a:t>/bias/module-</a:t>
            </a:r>
            <a:r>
              <a:rPr lang="en-US" sz="1200" dirty="0" err="1"/>
              <a:t>eng.aspx</a:t>
            </a:r>
            <a:endParaRPr lang="en-US" sz="1200" dirty="0"/>
          </a:p>
          <a:p>
            <a:pPr marL="285750" indent="-285750">
              <a:buFont typeface="Arial" panose="020B0604020202020204" pitchFamily="34" charset="0"/>
              <a:buChar char="•"/>
            </a:pPr>
            <a:r>
              <a:rPr lang="en-US" sz="1200" u="sng" dirty="0">
                <a:hlinkClick r:id="rId8"/>
              </a:rPr>
              <a:t>Ethical Guidelines for Peer Reviewers</a:t>
            </a:r>
            <a:r>
              <a:rPr lang="en-CA" sz="1200" dirty="0"/>
              <a:t>, COPE Council: https://</a:t>
            </a:r>
            <a:r>
              <a:rPr lang="en-CA" sz="1200" dirty="0" err="1"/>
              <a:t>publicationethics.org</a:t>
            </a:r>
            <a:r>
              <a:rPr lang="en-CA" sz="1200" dirty="0"/>
              <a:t>/files/Ethical_Guidelines_For_Peer_Reviewers_2.pdf</a:t>
            </a:r>
          </a:p>
          <a:p>
            <a:pPr marL="285750" indent="-285750">
              <a:buFont typeface="Arial" panose="020B0604020202020204" pitchFamily="34" charset="0"/>
              <a:buChar char="•"/>
            </a:pPr>
            <a:r>
              <a:rPr lang="en-US" sz="1200" dirty="0">
                <a:hlinkClick r:id="rId9"/>
              </a:rPr>
              <a:t>Ethics of Peer Review: A Guide for Manuscript Reviewers</a:t>
            </a:r>
            <a:r>
              <a:rPr lang="en-US" sz="1200" dirty="0"/>
              <a:t>, Office of Research Integrity: https://</a:t>
            </a:r>
            <a:r>
              <a:rPr lang="en-US" sz="1200" dirty="0" err="1"/>
              <a:t>ori.hhs.gov</a:t>
            </a:r>
            <a:r>
              <a:rPr lang="en-US" sz="1200" dirty="0"/>
              <a:t>/sites/default/files/</a:t>
            </a:r>
            <a:r>
              <a:rPr lang="en-US" sz="1200" dirty="0" err="1"/>
              <a:t>prethics.pdf</a:t>
            </a:r>
            <a:endParaRPr lang="en-CA" sz="1100" dirty="0"/>
          </a:p>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9</a:t>
            </a:fld>
            <a:endParaRPr lang="en-US" altLang="en-US"/>
          </a:p>
        </p:txBody>
      </p:sp>
    </p:spTree>
    <p:extLst>
      <p:ext uri="{BB962C8B-B14F-4D97-AF65-F5344CB8AC3E}">
        <p14:creationId xmlns:p14="http://schemas.microsoft.com/office/powerpoint/2010/main" val="4130092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6"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chemeClr val="tx1"/>
                </a:solidFill>
                <a:latin typeface="Arial"/>
                <a:cs typeface="Arial"/>
              </a:defRPr>
            </a:lvl1pPr>
          </a:lstStyle>
          <a:p>
            <a:pPr lvl="0"/>
            <a:r>
              <a:rPr lang="en-CA" dirty="0"/>
              <a:t>Click to edit Master text styles</a:t>
            </a:r>
          </a:p>
        </p:txBody>
      </p:sp>
      <p:sp>
        <p:nvSpPr>
          <p:cNvPr id="11"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chemeClr val="tx1"/>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12"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0C2344"/>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345882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 2">
    <p:bg>
      <p:bgPr>
        <a:solidFill>
          <a:schemeClr val="tx1"/>
        </a:solidFill>
        <a:effectLst/>
      </p:bgPr>
    </p:bg>
    <p:spTree>
      <p:nvGrpSpPr>
        <p:cNvPr id="1" name=""/>
        <p:cNvGrpSpPr/>
        <p:nvPr/>
      </p:nvGrpSpPr>
      <p:grpSpPr>
        <a:xfrm>
          <a:off x="0" y="0"/>
          <a:ext cx="0" cy="0"/>
          <a:chOff x="0" y="0"/>
          <a:chExt cx="0" cy="0"/>
        </a:xfrm>
      </p:grpSpPr>
      <p:pic>
        <p:nvPicPr>
          <p:cNvPr id="2" name="Picture 1" descr="1_2016_UBCStandard_Signature_ReverseRGB7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43038"/>
            <a:ext cx="477043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028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p:bg>
      <p:bgPr>
        <a:solidFill>
          <a:schemeClr val="tx1"/>
        </a:solidFill>
        <a:effectLst/>
      </p:bgPr>
    </p:bg>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9"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rgbClr val="FFFFFF"/>
                </a:solidFill>
                <a:latin typeface="Arial"/>
                <a:cs typeface="Arial"/>
              </a:defRPr>
            </a:lvl1pPr>
          </a:lstStyle>
          <a:p>
            <a:pPr lvl="0"/>
            <a:r>
              <a:rPr lang="en-CA" dirty="0"/>
              <a:t>Click to edit Master text styles</a:t>
            </a:r>
          </a:p>
        </p:txBody>
      </p:sp>
      <p:sp>
        <p:nvSpPr>
          <p:cNvPr id="7"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8"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81212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Slide - 2">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13B6998B-C52C-41F0-AEF0-6BD4B4E3F623}"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chemeClr val="tx1"/>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379775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section Slide - 3">
    <p:bg>
      <p:bgPr>
        <a:solidFill>
          <a:schemeClr val="tx1"/>
        </a:solidFill>
        <a:effectLst/>
      </p:bgPr>
    </p:bg>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E29CC655-4A5D-41C6-9A92-B5F450010DAB}"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rgbClr val="FFFFFF"/>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153734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 Slide - 1">
    <p:spTree>
      <p:nvGrpSpPr>
        <p:cNvPr id="1" name=""/>
        <p:cNvGrpSpPr/>
        <p:nvPr/>
      </p:nvGrpSpPr>
      <p:grpSpPr>
        <a:xfrm>
          <a:off x="0" y="0"/>
          <a:ext cx="0" cy="0"/>
          <a:chOff x="0" y="0"/>
          <a:chExt cx="0" cy="0"/>
        </a:xfrm>
      </p:grpSpPr>
      <p:pic>
        <p:nvPicPr>
          <p:cNvPr id="4" name="Picture 1"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9647E972-3DA8-4AA3-8E14-F9A16D7E0301}"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10"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88900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py Slide - 2">
    <p:bg>
      <p:bgPr>
        <a:solidFill>
          <a:schemeClr val="tx1"/>
        </a:solidFill>
        <a:effectLst/>
      </p:bgPr>
    </p:bg>
    <p:spTree>
      <p:nvGrpSpPr>
        <p:cNvPr id="1" name=""/>
        <p:cNvGrpSpPr/>
        <p:nvPr/>
      </p:nvGrpSpPr>
      <p:grpSpPr>
        <a:xfrm>
          <a:off x="0" y="0"/>
          <a:ext cx="0" cy="0"/>
          <a:chOff x="0" y="0"/>
          <a:chExt cx="0" cy="0"/>
        </a:xfrm>
      </p:grpSpPr>
      <p:pic>
        <p:nvPicPr>
          <p:cNvPr id="4"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239F170D-0679-44F3-B298-2880AF9F9BEF}"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6"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20005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cs Slide - 1">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67215BC8-88E3-495F-9578-14DCB5283356}"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422275"/>
            <a:ext cx="36353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283015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s Slide - 2">
    <p:bg>
      <p:bgPr>
        <a:solidFill>
          <a:schemeClr val="tx1"/>
        </a:solidFill>
        <a:effectLst/>
      </p:bgPr>
    </p:bg>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0C3C421A-2898-44BC-838D-20312EE78B11}"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47307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96555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2" name="Picture 1" descr="UBC_2016_Signature_Wide_28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39863"/>
            <a:ext cx="4770437"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250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948" r:id="rId1"/>
    <p:sldLayoutId id="2147484949" r:id="rId2"/>
    <p:sldLayoutId id="2147484950" r:id="rId3"/>
    <p:sldLayoutId id="2147484951" r:id="rId4"/>
    <p:sldLayoutId id="2147484952" r:id="rId5"/>
    <p:sldLayoutId id="2147484953" r:id="rId6"/>
    <p:sldLayoutId id="2147484954" r:id="rId7"/>
    <p:sldLayoutId id="2147484955" r:id="rId8"/>
    <p:sldLayoutId id="2147484956" r:id="rId9"/>
    <p:sldLayoutId id="2147484957" r:id="rId10"/>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5pPr>
      <a:lvl6pPr marL="457200" algn="ctr" defTabSz="457200" rtl="0" fontAlgn="base">
        <a:spcBef>
          <a:spcPct val="0"/>
        </a:spcBef>
        <a:spcAft>
          <a:spcPct val="0"/>
        </a:spcAft>
        <a:defRPr sz="4400">
          <a:solidFill>
            <a:schemeClr val="tx1"/>
          </a:solidFill>
          <a:latin typeface="Arial" charset="0"/>
          <a:ea typeface="ＭＳ Ｐゴシック" charset="-128"/>
        </a:defRPr>
      </a:lvl6pPr>
      <a:lvl7pPr marL="914400" algn="ctr" defTabSz="457200" rtl="0" fontAlgn="base">
        <a:spcBef>
          <a:spcPct val="0"/>
        </a:spcBef>
        <a:spcAft>
          <a:spcPct val="0"/>
        </a:spcAft>
        <a:defRPr sz="4400">
          <a:solidFill>
            <a:schemeClr val="tx1"/>
          </a:solidFill>
          <a:latin typeface="Arial" charset="0"/>
          <a:ea typeface="ＭＳ Ｐゴシック" charset="-128"/>
        </a:defRPr>
      </a:lvl7pPr>
      <a:lvl8pPr marL="1371600" algn="ctr" defTabSz="457200" rtl="0" fontAlgn="base">
        <a:spcBef>
          <a:spcPct val="0"/>
        </a:spcBef>
        <a:spcAft>
          <a:spcPct val="0"/>
        </a:spcAft>
        <a:defRPr sz="4400">
          <a:solidFill>
            <a:schemeClr val="tx1"/>
          </a:solidFill>
          <a:latin typeface="Arial" charset="0"/>
          <a:ea typeface="ＭＳ Ｐゴシック" charset="-128"/>
        </a:defRPr>
      </a:lvl8pPr>
      <a:lvl9pPr marL="1828800" algn="ctr" defTabSz="457200" rtl="0" fontAlgn="base">
        <a:spcBef>
          <a:spcPct val="0"/>
        </a:spcBef>
        <a:spcAft>
          <a:spcPct val="0"/>
        </a:spcAft>
        <a:defRPr sz="4400">
          <a:solidFill>
            <a:schemeClr val="tx1"/>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bc.ca1.qualtrics.com/jfe/form/SV_e8xLZLLOBmMcGK9"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universitycounsel-2015.sites.olt.ubc.ca/files/2020/07/Scholarly-Integrity-Policy_SC6.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mailto:research.innovation@ubc.ca?subject=[Scholarly%20Integrity%20Initiative]%20Teaching%20Resource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hyperlink" Target="https://www.chairs-chaires.gc.ca/program-programme/equity-equite/bias/module-eng.aspx" TargetMode="External"/><Relationship Id="rId3" Type="http://schemas.openxmlformats.org/officeDocument/2006/relationships/image" Target="../media/image6.png"/><Relationship Id="rId7" Type="http://schemas.openxmlformats.org/officeDocument/2006/relationships/hyperlink" Target="https://publons.com/community/academy"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hyperlink" Target="https://www.postdocs.ubc.ca/events/pdfo-sparc-internal-review-training-program" TargetMode="External"/><Relationship Id="rId5" Type="http://schemas.openxmlformats.org/officeDocument/2006/relationships/hyperlink" Target="https://universitycounsel-2015.sites.olt.ubc.ca/files/2020/07/Scholarly-Integrity-Policy_SC6.pdf" TargetMode="External"/><Relationship Id="rId10" Type="http://schemas.openxmlformats.org/officeDocument/2006/relationships/hyperlink" Target="https://ori.hhs.gov/sites/default/files/prethics.pdf" TargetMode="External"/><Relationship Id="rId4" Type="http://schemas.openxmlformats.org/officeDocument/2006/relationships/hyperlink" Target="http://www.science.gc.ca/eic/site/063.nsf/eng/h_90108244.html" TargetMode="External"/><Relationship Id="rId9" Type="http://schemas.openxmlformats.org/officeDocument/2006/relationships/hyperlink" Target="https://publicationethics.org/files/Ethical_Guidelines_For_Peer_Reviewers_2.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2A549F-6CFA-9F4D-99AB-16E1FD2367C5}"/>
              </a:ext>
            </a:extLst>
          </p:cNvPr>
          <p:cNvSpPr>
            <a:spLocks noGrp="1"/>
          </p:cNvSpPr>
          <p:nvPr>
            <p:ph type="body" sz="quarter" idx="13"/>
          </p:nvPr>
        </p:nvSpPr>
        <p:spPr>
          <a:xfrm>
            <a:off x="438954" y="1203598"/>
            <a:ext cx="7661438" cy="3625578"/>
          </a:xfrm>
        </p:spPr>
        <p:txBody>
          <a:bodyPr/>
          <a:lstStyle/>
          <a:p>
            <a:pPr>
              <a:spcAft>
                <a:spcPts val="1800"/>
              </a:spcAft>
            </a:pPr>
            <a:r>
              <a:rPr lang="en-US" sz="1800" dirty="0"/>
              <a:t>This slide package is provided by the Scholarly Integrity Initiative. Thank you for promoting conversations about, and raising awareness of, </a:t>
            </a:r>
            <a:br>
              <a:rPr lang="en-US" sz="1800" dirty="0"/>
            </a:br>
            <a:r>
              <a:rPr lang="en-US" sz="1800" dirty="0"/>
              <a:t>the responsible conduct of research.</a:t>
            </a:r>
            <a:endParaRPr lang="en-US" altLang="en-US" sz="1800" dirty="0"/>
          </a:p>
          <a:p>
            <a:pPr>
              <a:spcAft>
                <a:spcPts val="1800"/>
              </a:spcAft>
            </a:pPr>
            <a:r>
              <a:rPr lang="en-US" altLang="en-US" sz="1600" dirty="0"/>
              <a:t>We hope that by facilitating group discussions though these materials, we can better understand our research and scholarly practices, identify best practices, and foster a strong and diverse research culture that embraces integrity, collegiality and service at UBC. </a:t>
            </a:r>
          </a:p>
          <a:p>
            <a:pPr>
              <a:spcAft>
                <a:spcPts val="1800"/>
              </a:spcAft>
            </a:pPr>
            <a:r>
              <a:rPr lang="en-US" sz="1600" dirty="0"/>
              <a:t>In an effort to continuously improve, we would appreciate a few minutes of your time to provide feedback on this resource after you have used it. Please share your thoughts by completing this </a:t>
            </a:r>
            <a:r>
              <a:rPr lang="en-US" sz="1600" b="1" dirty="0">
                <a:hlinkClick r:id="rId3"/>
              </a:rPr>
              <a:t>short survey</a:t>
            </a:r>
            <a:r>
              <a:rPr lang="en-US" sz="1600" dirty="0"/>
              <a:t>.</a:t>
            </a:r>
          </a:p>
          <a:p>
            <a:endParaRPr lang="en-US" sz="1600" dirty="0"/>
          </a:p>
        </p:txBody>
      </p:sp>
      <p:sp>
        <p:nvSpPr>
          <p:cNvPr id="4" name="Text Placeholder 1">
            <a:extLst>
              <a:ext uri="{FF2B5EF4-FFF2-40B4-BE49-F238E27FC236}">
                <a16:creationId xmlns:a16="http://schemas.microsoft.com/office/drawing/2014/main" id="{6AB894AD-61FD-4F1A-9D8A-F7BBB4E2535F}"/>
              </a:ext>
            </a:extLst>
          </p:cNvPr>
          <p:cNvSpPr>
            <a:spLocks noGrp="1"/>
          </p:cNvSpPr>
          <p:nvPr>
            <p:ph type="body" sz="quarter" idx="11"/>
          </p:nvPr>
        </p:nvSpPr>
        <p:spPr>
          <a:xfrm>
            <a:off x="438954" y="411511"/>
            <a:ext cx="7661438" cy="623331"/>
          </a:xfrm>
        </p:spPr>
        <p:txBody>
          <a:bodyPr/>
          <a:lstStyle/>
          <a:p>
            <a:r>
              <a:rPr lang="en-US" altLang="en-US" dirty="0">
                <a:solidFill>
                  <a:srgbClr val="0055B7"/>
                </a:solidFill>
              </a:rPr>
              <a:t>INSTRUCTIONS FOR CONTENT FACILITATORS</a:t>
            </a:r>
          </a:p>
        </p:txBody>
      </p:sp>
    </p:spTree>
    <p:extLst>
      <p:ext uri="{BB962C8B-B14F-4D97-AF65-F5344CB8AC3E}">
        <p14:creationId xmlns:p14="http://schemas.microsoft.com/office/powerpoint/2010/main" val="2881802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65125" y="1276350"/>
            <a:ext cx="5646738" cy="1058863"/>
          </a:xfrm>
        </p:spPr>
        <p:txBody>
          <a:bodyPr/>
          <a:lstStyle/>
          <a:p>
            <a:pPr>
              <a:buFont typeface="Arial" charset="0"/>
              <a:buNone/>
              <a:defRPr/>
            </a:pPr>
            <a:r>
              <a:rPr lang="en-US" dirty="0">
                <a:ea typeface="ＭＳ Ｐゴシック" charset="-128"/>
              </a:rPr>
              <a:t>Additional content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1">
            <a:extLst>
              <a:ext uri="{FF2B5EF4-FFF2-40B4-BE49-F238E27FC236}">
                <a16:creationId xmlns:a16="http://schemas.microsoft.com/office/drawing/2014/main" id="{C01992A4-1A19-4B99-997C-25A5FFD7207E}"/>
              </a:ext>
            </a:extLst>
          </p:cNvPr>
          <p:cNvSpPr>
            <a:spLocks noGrp="1"/>
          </p:cNvSpPr>
          <p:nvPr>
            <p:ph type="body" sz="quarter" idx="11"/>
          </p:nvPr>
        </p:nvSpPr>
        <p:spPr>
          <a:xfrm>
            <a:off x="365586" y="1131889"/>
            <a:ext cx="7733445" cy="1060178"/>
          </a:xfrm>
        </p:spPr>
        <p:txBody>
          <a:bodyPr/>
          <a:lstStyle/>
          <a:p>
            <a:r>
              <a:rPr lang="en-US" sz="2800" dirty="0">
                <a:solidFill>
                  <a:srgbClr val="0055B7"/>
                </a:solidFill>
              </a:rPr>
              <a:t>Peer Review Process</a:t>
            </a:r>
          </a:p>
        </p:txBody>
      </p:sp>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13" name="Rectangle 12">
            <a:extLst>
              <a:ext uri="{FF2B5EF4-FFF2-40B4-BE49-F238E27FC236}">
                <a16:creationId xmlns:a16="http://schemas.microsoft.com/office/drawing/2014/main" id="{B1392157-FD53-6E40-82A4-E0575F3CFE40}"/>
              </a:ext>
            </a:extLst>
          </p:cNvPr>
          <p:cNvSpPr/>
          <p:nvPr/>
        </p:nvSpPr>
        <p:spPr>
          <a:xfrm>
            <a:off x="1079612" y="2556649"/>
            <a:ext cx="7164796" cy="2000548"/>
          </a:xfrm>
          <a:prstGeom prst="rect">
            <a:avLst/>
          </a:prstGeom>
        </p:spPr>
        <p:txBody>
          <a:bodyPr wrap="square">
            <a:spAutoFit/>
          </a:bodyPr>
          <a:lstStyle/>
          <a:p>
            <a:r>
              <a:rPr lang="en-CA" dirty="0"/>
              <a:t>depends to a large extent on the trust and willing participation of the scholarly community and requires that everyone involved behaves responsibly and ethically. </a:t>
            </a:r>
          </a:p>
          <a:p>
            <a:pPr algn="r"/>
            <a:br>
              <a:rPr lang="en-CA" sz="1400" i="1" dirty="0"/>
            </a:br>
            <a:r>
              <a:rPr lang="en-CA" sz="1400" i="1" dirty="0"/>
              <a:t>- Committee on Publication Ethics</a:t>
            </a:r>
          </a:p>
        </p:txBody>
      </p:sp>
      <p:sp>
        <p:nvSpPr>
          <p:cNvPr id="14" name="TextBox 13">
            <a:extLst>
              <a:ext uri="{FF2B5EF4-FFF2-40B4-BE49-F238E27FC236}">
                <a16:creationId xmlns:a16="http://schemas.microsoft.com/office/drawing/2014/main" id="{528CF06E-95E9-2C4F-B751-3DA21E7CD213}"/>
              </a:ext>
            </a:extLst>
          </p:cNvPr>
          <p:cNvSpPr txBox="1"/>
          <p:nvPr/>
        </p:nvSpPr>
        <p:spPr>
          <a:xfrm>
            <a:off x="287524" y="20563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4155721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1">
            <a:extLst>
              <a:ext uri="{FF2B5EF4-FFF2-40B4-BE49-F238E27FC236}">
                <a16:creationId xmlns:a16="http://schemas.microsoft.com/office/drawing/2014/main" id="{C01992A4-1A19-4B99-997C-25A5FFD7207E}"/>
              </a:ext>
            </a:extLst>
          </p:cNvPr>
          <p:cNvSpPr>
            <a:spLocks noGrp="1"/>
          </p:cNvSpPr>
          <p:nvPr>
            <p:ph type="body" sz="quarter" idx="11"/>
          </p:nvPr>
        </p:nvSpPr>
        <p:spPr>
          <a:xfrm>
            <a:off x="365586" y="1131889"/>
            <a:ext cx="7733445" cy="1060178"/>
          </a:xfrm>
        </p:spPr>
        <p:txBody>
          <a:bodyPr/>
          <a:lstStyle/>
          <a:p>
            <a:r>
              <a:rPr lang="en-US" sz="2800" dirty="0">
                <a:solidFill>
                  <a:srgbClr val="0055B7"/>
                </a:solidFill>
              </a:rPr>
              <a:t>Peer Reviewers</a:t>
            </a:r>
          </a:p>
        </p:txBody>
      </p:sp>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13" name="Rectangle 12">
            <a:extLst>
              <a:ext uri="{FF2B5EF4-FFF2-40B4-BE49-F238E27FC236}">
                <a16:creationId xmlns:a16="http://schemas.microsoft.com/office/drawing/2014/main" id="{B1392157-FD53-6E40-82A4-E0575F3CFE40}"/>
              </a:ext>
            </a:extLst>
          </p:cNvPr>
          <p:cNvSpPr/>
          <p:nvPr/>
        </p:nvSpPr>
        <p:spPr>
          <a:xfrm>
            <a:off x="1079612" y="2556649"/>
            <a:ext cx="7164796" cy="1261884"/>
          </a:xfrm>
          <a:prstGeom prst="rect">
            <a:avLst/>
          </a:prstGeom>
        </p:spPr>
        <p:txBody>
          <a:bodyPr wrap="square">
            <a:spAutoFit/>
          </a:bodyPr>
          <a:lstStyle/>
          <a:p>
            <a:r>
              <a:rPr lang="en-CA" dirty="0"/>
              <a:t>may come to the role without any guidance and </a:t>
            </a:r>
            <a:br>
              <a:rPr lang="en-CA" dirty="0"/>
            </a:br>
            <a:r>
              <a:rPr lang="en-CA" dirty="0"/>
              <a:t>be unaware of their ethical obligations.</a:t>
            </a:r>
          </a:p>
          <a:p>
            <a:pPr algn="r"/>
            <a:br>
              <a:rPr lang="en-CA" sz="1400" i="1" dirty="0"/>
            </a:br>
            <a:r>
              <a:rPr lang="en-CA" sz="1400" i="1" dirty="0"/>
              <a:t>- Committee on Publication Ethics</a:t>
            </a:r>
          </a:p>
        </p:txBody>
      </p:sp>
      <p:sp>
        <p:nvSpPr>
          <p:cNvPr id="14" name="TextBox 13">
            <a:extLst>
              <a:ext uri="{FF2B5EF4-FFF2-40B4-BE49-F238E27FC236}">
                <a16:creationId xmlns:a16="http://schemas.microsoft.com/office/drawing/2014/main" id="{528CF06E-95E9-2C4F-B751-3DA21E7CD213}"/>
              </a:ext>
            </a:extLst>
          </p:cNvPr>
          <p:cNvSpPr txBox="1"/>
          <p:nvPr/>
        </p:nvSpPr>
        <p:spPr>
          <a:xfrm>
            <a:off x="287524" y="20563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1374584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14" name="TextBox 13">
            <a:extLst>
              <a:ext uri="{FF2B5EF4-FFF2-40B4-BE49-F238E27FC236}">
                <a16:creationId xmlns:a16="http://schemas.microsoft.com/office/drawing/2014/main" id="{528CF06E-95E9-2C4F-B751-3DA21E7CD213}"/>
              </a:ext>
            </a:extLst>
          </p:cNvPr>
          <p:cNvSpPr txBox="1"/>
          <p:nvPr/>
        </p:nvSpPr>
        <p:spPr>
          <a:xfrm>
            <a:off x="287524" y="2056378"/>
            <a:ext cx="922047" cy="1862048"/>
          </a:xfrm>
          <a:prstGeom prst="rect">
            <a:avLst/>
          </a:prstGeom>
          <a:noFill/>
        </p:spPr>
        <p:txBody>
          <a:bodyPr wrap="none" rtlCol="0">
            <a:spAutoFit/>
          </a:bodyPr>
          <a:lstStyle/>
          <a:p>
            <a:r>
              <a:rPr lang="en-US" sz="11500" b="1" dirty="0"/>
              <a:t>“</a:t>
            </a:r>
          </a:p>
        </p:txBody>
      </p:sp>
      <p:sp>
        <p:nvSpPr>
          <p:cNvPr id="10" name="Rectangle 9">
            <a:extLst>
              <a:ext uri="{FF2B5EF4-FFF2-40B4-BE49-F238E27FC236}">
                <a16:creationId xmlns:a16="http://schemas.microsoft.com/office/drawing/2014/main" id="{A6798542-577A-8D45-AF60-C8650576D452}"/>
              </a:ext>
            </a:extLst>
          </p:cNvPr>
          <p:cNvSpPr/>
          <p:nvPr/>
        </p:nvSpPr>
        <p:spPr>
          <a:xfrm>
            <a:off x="1079612" y="2556649"/>
            <a:ext cx="7164796" cy="2000548"/>
          </a:xfrm>
          <a:prstGeom prst="rect">
            <a:avLst/>
          </a:prstGeom>
        </p:spPr>
        <p:txBody>
          <a:bodyPr wrap="square">
            <a:spAutoFit/>
          </a:bodyPr>
          <a:lstStyle/>
          <a:p>
            <a:r>
              <a:rPr lang="en-CA" dirty="0"/>
              <a:t>Bias can be influenced by the characteristics of both the reviewer and the applicant, as well as the nature of the application and where the research is being conducted and by whom.</a:t>
            </a:r>
          </a:p>
          <a:p>
            <a:pPr algn="r"/>
            <a:endParaRPr lang="en-CA" sz="1400" i="1" dirty="0"/>
          </a:p>
          <a:p>
            <a:pPr algn="r"/>
            <a:r>
              <a:rPr lang="en-CA" sz="1400" i="1" dirty="0"/>
              <a:t>- Tri-Agency Unconscious Bias Training Module</a:t>
            </a:r>
          </a:p>
        </p:txBody>
      </p:sp>
      <p:sp>
        <p:nvSpPr>
          <p:cNvPr id="18" name="Text Placeholder 1">
            <a:extLst>
              <a:ext uri="{FF2B5EF4-FFF2-40B4-BE49-F238E27FC236}">
                <a16:creationId xmlns:a16="http://schemas.microsoft.com/office/drawing/2014/main" id="{E477C8BF-E2D2-5647-99BA-6CC3BF061573}"/>
              </a:ext>
            </a:extLst>
          </p:cNvPr>
          <p:cNvSpPr>
            <a:spLocks noGrp="1"/>
          </p:cNvSpPr>
          <p:nvPr>
            <p:ph type="body" sz="quarter" idx="11"/>
          </p:nvPr>
        </p:nvSpPr>
        <p:spPr>
          <a:xfrm>
            <a:off x="365125" y="1131888"/>
            <a:ext cx="7734300" cy="1060450"/>
          </a:xfrm>
        </p:spPr>
        <p:txBody>
          <a:bodyPr/>
          <a:lstStyle/>
          <a:p>
            <a:pPr>
              <a:lnSpc>
                <a:spcPct val="130000"/>
              </a:lnSpc>
            </a:pPr>
            <a:r>
              <a:rPr lang="en-US" sz="2800" cap="none" dirty="0">
                <a:solidFill>
                  <a:srgbClr val="0055B7"/>
                </a:solidFill>
              </a:rPr>
              <a:t>Unconscious bias can influence </a:t>
            </a:r>
            <a:br>
              <a:rPr lang="en-US" sz="2800" cap="none" dirty="0">
                <a:solidFill>
                  <a:srgbClr val="0055B7"/>
                </a:solidFill>
              </a:rPr>
            </a:br>
            <a:r>
              <a:rPr lang="en-US" sz="2800" cap="none" dirty="0">
                <a:solidFill>
                  <a:srgbClr val="0055B7"/>
                </a:solidFill>
              </a:rPr>
              <a:t>the peer review process</a:t>
            </a:r>
          </a:p>
        </p:txBody>
      </p:sp>
    </p:spTree>
    <p:extLst>
      <p:ext uri="{BB962C8B-B14F-4D97-AF65-F5344CB8AC3E}">
        <p14:creationId xmlns:p14="http://schemas.microsoft.com/office/powerpoint/2010/main" val="2907503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18" name="Text Placeholder 1">
            <a:extLst>
              <a:ext uri="{FF2B5EF4-FFF2-40B4-BE49-F238E27FC236}">
                <a16:creationId xmlns:a16="http://schemas.microsoft.com/office/drawing/2014/main" id="{E477C8BF-E2D2-5647-99BA-6CC3BF061573}"/>
              </a:ext>
            </a:extLst>
          </p:cNvPr>
          <p:cNvSpPr>
            <a:spLocks noGrp="1"/>
          </p:cNvSpPr>
          <p:nvPr>
            <p:ph type="body" sz="quarter" idx="11"/>
          </p:nvPr>
        </p:nvSpPr>
        <p:spPr>
          <a:xfrm>
            <a:off x="365125" y="1131888"/>
            <a:ext cx="7734300" cy="1060450"/>
          </a:xfrm>
        </p:spPr>
        <p:txBody>
          <a:bodyPr/>
          <a:lstStyle/>
          <a:p>
            <a:pPr>
              <a:lnSpc>
                <a:spcPct val="130000"/>
              </a:lnSpc>
            </a:pPr>
            <a:r>
              <a:rPr lang="en-US" sz="2800" dirty="0">
                <a:solidFill>
                  <a:srgbClr val="0055B7"/>
                </a:solidFill>
              </a:rPr>
              <a:t>Gender Bias</a:t>
            </a:r>
          </a:p>
        </p:txBody>
      </p:sp>
      <p:sp>
        <p:nvSpPr>
          <p:cNvPr id="8" name="Rectangle 7">
            <a:extLst>
              <a:ext uri="{FF2B5EF4-FFF2-40B4-BE49-F238E27FC236}">
                <a16:creationId xmlns:a16="http://schemas.microsoft.com/office/drawing/2014/main" id="{036967E8-45F7-D74B-8FE7-B6EE074E0FE0}"/>
              </a:ext>
            </a:extLst>
          </p:cNvPr>
          <p:cNvSpPr/>
          <p:nvPr/>
        </p:nvSpPr>
        <p:spPr>
          <a:xfrm>
            <a:off x="1079612" y="2556649"/>
            <a:ext cx="7308812" cy="1415772"/>
          </a:xfrm>
          <a:prstGeom prst="rect">
            <a:avLst/>
          </a:prstGeom>
        </p:spPr>
        <p:txBody>
          <a:bodyPr wrap="square">
            <a:spAutoFit/>
          </a:bodyPr>
          <a:lstStyle/>
          <a:p>
            <a:r>
              <a:rPr lang="en-CA" dirty="0"/>
              <a:t>differential treatment of men and women, the impact of which may be positive, negative or neutral.</a:t>
            </a:r>
          </a:p>
          <a:p>
            <a:endParaRPr lang="en-CA" dirty="0"/>
          </a:p>
          <a:p>
            <a:pPr algn="r"/>
            <a:r>
              <a:rPr lang="en-CA" sz="1400" i="1" dirty="0"/>
              <a:t>- Tri-Agency Unconscious Bias Training Module</a:t>
            </a:r>
          </a:p>
        </p:txBody>
      </p:sp>
      <p:sp>
        <p:nvSpPr>
          <p:cNvPr id="9" name="TextBox 8">
            <a:extLst>
              <a:ext uri="{FF2B5EF4-FFF2-40B4-BE49-F238E27FC236}">
                <a16:creationId xmlns:a16="http://schemas.microsoft.com/office/drawing/2014/main" id="{6F4A4583-75D6-6643-A957-A7F5488FFB1F}"/>
              </a:ext>
            </a:extLst>
          </p:cNvPr>
          <p:cNvSpPr txBox="1"/>
          <p:nvPr/>
        </p:nvSpPr>
        <p:spPr>
          <a:xfrm>
            <a:off x="287524" y="20563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51202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18" name="Text Placeholder 1">
            <a:extLst>
              <a:ext uri="{FF2B5EF4-FFF2-40B4-BE49-F238E27FC236}">
                <a16:creationId xmlns:a16="http://schemas.microsoft.com/office/drawing/2014/main" id="{E477C8BF-E2D2-5647-99BA-6CC3BF061573}"/>
              </a:ext>
            </a:extLst>
          </p:cNvPr>
          <p:cNvSpPr>
            <a:spLocks noGrp="1"/>
          </p:cNvSpPr>
          <p:nvPr>
            <p:ph type="body" sz="quarter" idx="11"/>
          </p:nvPr>
        </p:nvSpPr>
        <p:spPr>
          <a:xfrm>
            <a:off x="365125" y="1131888"/>
            <a:ext cx="7734300" cy="1060450"/>
          </a:xfrm>
        </p:spPr>
        <p:txBody>
          <a:bodyPr/>
          <a:lstStyle/>
          <a:p>
            <a:pPr>
              <a:lnSpc>
                <a:spcPct val="130000"/>
              </a:lnSpc>
            </a:pPr>
            <a:r>
              <a:rPr lang="en-US" sz="2800" dirty="0">
                <a:solidFill>
                  <a:srgbClr val="0055B7"/>
                </a:solidFill>
              </a:rPr>
              <a:t>Institutional Bias</a:t>
            </a:r>
          </a:p>
        </p:txBody>
      </p:sp>
      <p:sp>
        <p:nvSpPr>
          <p:cNvPr id="6" name="Rectangle 5">
            <a:extLst>
              <a:ext uri="{FF2B5EF4-FFF2-40B4-BE49-F238E27FC236}">
                <a16:creationId xmlns:a16="http://schemas.microsoft.com/office/drawing/2014/main" id="{186AB3C5-5B94-D94B-8BEE-C5EA11748E31}"/>
              </a:ext>
            </a:extLst>
          </p:cNvPr>
          <p:cNvSpPr/>
          <p:nvPr/>
        </p:nvSpPr>
        <p:spPr>
          <a:xfrm>
            <a:off x="1079612" y="2556649"/>
            <a:ext cx="7164796" cy="1785104"/>
          </a:xfrm>
          <a:prstGeom prst="rect">
            <a:avLst/>
          </a:prstGeom>
        </p:spPr>
        <p:txBody>
          <a:bodyPr wrap="square">
            <a:spAutoFit/>
          </a:bodyPr>
          <a:lstStyle/>
          <a:p>
            <a:r>
              <a:rPr lang="en-CA" dirty="0"/>
              <a:t>bias that occurs due to the reputation, size, type, or location of the institution or prior research conducted at that institution. </a:t>
            </a:r>
          </a:p>
          <a:p>
            <a:endParaRPr lang="en-CA" dirty="0"/>
          </a:p>
          <a:p>
            <a:pPr algn="r"/>
            <a:r>
              <a:rPr lang="en-CA" sz="1400" i="1" dirty="0"/>
              <a:t>- Tri-Agency Unconscious Bias Training Module</a:t>
            </a:r>
          </a:p>
        </p:txBody>
      </p:sp>
      <p:sp>
        <p:nvSpPr>
          <p:cNvPr id="7" name="TextBox 6">
            <a:extLst>
              <a:ext uri="{FF2B5EF4-FFF2-40B4-BE49-F238E27FC236}">
                <a16:creationId xmlns:a16="http://schemas.microsoft.com/office/drawing/2014/main" id="{5ACAB5D4-3059-9342-81C4-95A5E5B0D70D}"/>
              </a:ext>
            </a:extLst>
          </p:cNvPr>
          <p:cNvSpPr txBox="1"/>
          <p:nvPr/>
        </p:nvSpPr>
        <p:spPr>
          <a:xfrm>
            <a:off x="287524" y="20563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1341904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18" name="Text Placeholder 1">
            <a:extLst>
              <a:ext uri="{FF2B5EF4-FFF2-40B4-BE49-F238E27FC236}">
                <a16:creationId xmlns:a16="http://schemas.microsoft.com/office/drawing/2014/main" id="{E477C8BF-E2D2-5647-99BA-6CC3BF061573}"/>
              </a:ext>
            </a:extLst>
          </p:cNvPr>
          <p:cNvSpPr>
            <a:spLocks noGrp="1"/>
          </p:cNvSpPr>
          <p:nvPr>
            <p:ph type="body" sz="quarter" idx="11"/>
          </p:nvPr>
        </p:nvSpPr>
        <p:spPr>
          <a:xfrm>
            <a:off x="365125" y="1131888"/>
            <a:ext cx="7734300" cy="1060450"/>
          </a:xfrm>
        </p:spPr>
        <p:txBody>
          <a:bodyPr/>
          <a:lstStyle/>
          <a:p>
            <a:pPr>
              <a:lnSpc>
                <a:spcPct val="130000"/>
              </a:lnSpc>
            </a:pPr>
            <a:r>
              <a:rPr lang="en-US" sz="2800" dirty="0">
                <a:solidFill>
                  <a:srgbClr val="0055B7"/>
                </a:solidFill>
              </a:rPr>
              <a:t>Age Bias</a:t>
            </a:r>
          </a:p>
        </p:txBody>
      </p:sp>
      <p:sp>
        <p:nvSpPr>
          <p:cNvPr id="8" name="Rectangle 7">
            <a:extLst>
              <a:ext uri="{FF2B5EF4-FFF2-40B4-BE49-F238E27FC236}">
                <a16:creationId xmlns:a16="http://schemas.microsoft.com/office/drawing/2014/main" id="{DF3C04FD-A5FB-AB4B-99E3-906F72903BCC}"/>
              </a:ext>
            </a:extLst>
          </p:cNvPr>
          <p:cNvSpPr/>
          <p:nvPr/>
        </p:nvSpPr>
        <p:spPr>
          <a:xfrm>
            <a:off x="1079612" y="2556649"/>
            <a:ext cx="7164796" cy="1261884"/>
          </a:xfrm>
          <a:prstGeom prst="rect">
            <a:avLst/>
          </a:prstGeom>
        </p:spPr>
        <p:txBody>
          <a:bodyPr wrap="square">
            <a:spAutoFit/>
          </a:bodyPr>
          <a:lstStyle/>
          <a:p>
            <a:r>
              <a:rPr lang="en-CA" dirty="0"/>
              <a:t>bias that occurs due to the age of the applicant and can be directed to people who are older or younger. </a:t>
            </a:r>
          </a:p>
          <a:p>
            <a:pPr algn="r"/>
            <a:endParaRPr lang="en-CA" sz="1400" i="1" dirty="0"/>
          </a:p>
          <a:p>
            <a:pPr algn="r"/>
            <a:r>
              <a:rPr lang="en-CA" sz="1400" i="1" dirty="0"/>
              <a:t>- Tri-Agency Unconscious Bias Training Module</a:t>
            </a:r>
          </a:p>
        </p:txBody>
      </p:sp>
      <p:sp>
        <p:nvSpPr>
          <p:cNvPr id="9" name="TextBox 8">
            <a:extLst>
              <a:ext uri="{FF2B5EF4-FFF2-40B4-BE49-F238E27FC236}">
                <a16:creationId xmlns:a16="http://schemas.microsoft.com/office/drawing/2014/main" id="{491AA939-06EC-224B-8F17-8FE899F4A01B}"/>
              </a:ext>
            </a:extLst>
          </p:cNvPr>
          <p:cNvSpPr txBox="1"/>
          <p:nvPr/>
        </p:nvSpPr>
        <p:spPr>
          <a:xfrm>
            <a:off x="287524" y="20563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2504134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18" name="Text Placeholder 1">
            <a:extLst>
              <a:ext uri="{FF2B5EF4-FFF2-40B4-BE49-F238E27FC236}">
                <a16:creationId xmlns:a16="http://schemas.microsoft.com/office/drawing/2014/main" id="{E477C8BF-E2D2-5647-99BA-6CC3BF061573}"/>
              </a:ext>
            </a:extLst>
          </p:cNvPr>
          <p:cNvSpPr>
            <a:spLocks noGrp="1"/>
          </p:cNvSpPr>
          <p:nvPr>
            <p:ph type="body" sz="quarter" idx="11"/>
          </p:nvPr>
        </p:nvSpPr>
        <p:spPr>
          <a:xfrm>
            <a:off x="365125" y="1131888"/>
            <a:ext cx="7734300" cy="1060450"/>
          </a:xfrm>
        </p:spPr>
        <p:txBody>
          <a:bodyPr/>
          <a:lstStyle/>
          <a:p>
            <a:pPr>
              <a:lnSpc>
                <a:spcPct val="130000"/>
              </a:lnSpc>
            </a:pPr>
            <a:r>
              <a:rPr lang="en-US" sz="2800" dirty="0">
                <a:solidFill>
                  <a:srgbClr val="0055B7"/>
                </a:solidFill>
              </a:rPr>
              <a:t>Language Bias</a:t>
            </a:r>
          </a:p>
        </p:txBody>
      </p:sp>
      <p:sp>
        <p:nvSpPr>
          <p:cNvPr id="13" name="Rectangle 12">
            <a:extLst>
              <a:ext uri="{FF2B5EF4-FFF2-40B4-BE49-F238E27FC236}">
                <a16:creationId xmlns:a16="http://schemas.microsoft.com/office/drawing/2014/main" id="{7EF607CB-2002-1D4D-9467-FE75BB9EAE7B}"/>
              </a:ext>
            </a:extLst>
          </p:cNvPr>
          <p:cNvSpPr/>
          <p:nvPr/>
        </p:nvSpPr>
        <p:spPr>
          <a:xfrm>
            <a:off x="1079612" y="2556649"/>
            <a:ext cx="7524836" cy="1631216"/>
          </a:xfrm>
          <a:prstGeom prst="rect">
            <a:avLst/>
          </a:prstGeom>
        </p:spPr>
        <p:txBody>
          <a:bodyPr wrap="square">
            <a:spAutoFit/>
          </a:bodyPr>
          <a:lstStyle/>
          <a:p>
            <a:r>
              <a:rPr lang="en-CA" dirty="0"/>
              <a:t>[research] culture not only in Canada but also throughout the world increasingly places greater value on research conducted and published in English. </a:t>
            </a:r>
          </a:p>
          <a:p>
            <a:pPr algn="r"/>
            <a:endParaRPr lang="en-CA" sz="1400" i="1" dirty="0"/>
          </a:p>
          <a:p>
            <a:pPr algn="r"/>
            <a:r>
              <a:rPr lang="en-CA" sz="1400" i="1" dirty="0"/>
              <a:t>- Tri-Agency Unconscious Bias Training Module</a:t>
            </a:r>
          </a:p>
        </p:txBody>
      </p:sp>
      <p:sp>
        <p:nvSpPr>
          <p:cNvPr id="14" name="TextBox 13">
            <a:extLst>
              <a:ext uri="{FF2B5EF4-FFF2-40B4-BE49-F238E27FC236}">
                <a16:creationId xmlns:a16="http://schemas.microsoft.com/office/drawing/2014/main" id="{18A418A8-7E63-1A40-8D06-AB1A19589251}"/>
              </a:ext>
            </a:extLst>
          </p:cNvPr>
          <p:cNvSpPr txBox="1"/>
          <p:nvPr/>
        </p:nvSpPr>
        <p:spPr>
          <a:xfrm>
            <a:off x="287524" y="20563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574962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C80807-BCE6-9A42-9E54-38AF98351749}"/>
              </a:ext>
            </a:extLst>
          </p:cNvPr>
          <p:cNvSpPr>
            <a:spLocks noGrp="1"/>
          </p:cNvSpPr>
          <p:nvPr>
            <p:ph type="body" sz="quarter" idx="11"/>
          </p:nvPr>
        </p:nvSpPr>
        <p:spPr/>
        <p:txBody>
          <a:bodyPr/>
          <a:lstStyle/>
          <a:p>
            <a:r>
              <a:rPr lang="en-US" dirty="0"/>
              <a:t>Case Studies</a:t>
            </a:r>
          </a:p>
        </p:txBody>
      </p:sp>
    </p:spTree>
    <p:extLst>
      <p:ext uri="{BB962C8B-B14F-4D97-AF65-F5344CB8AC3E}">
        <p14:creationId xmlns:p14="http://schemas.microsoft.com/office/powerpoint/2010/main" val="3583133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60D4F1-BCF8-7941-8BD6-CFFAAFFE6916}"/>
              </a:ext>
            </a:extLst>
          </p:cNvPr>
          <p:cNvSpPr>
            <a:spLocks noGrp="1"/>
          </p:cNvSpPr>
          <p:nvPr>
            <p:ph type="body" sz="quarter" idx="11"/>
          </p:nvPr>
        </p:nvSpPr>
        <p:spPr/>
        <p:txBody>
          <a:bodyPr/>
          <a:lstStyle/>
          <a:p>
            <a:r>
              <a:rPr lang="en-US" altLang="en-US" dirty="0">
                <a:solidFill>
                  <a:srgbClr val="0055B7"/>
                </a:solidFill>
              </a:rPr>
              <a:t>How to use this resource</a:t>
            </a:r>
          </a:p>
        </p:txBody>
      </p:sp>
      <p:sp>
        <p:nvSpPr>
          <p:cNvPr id="3" name="Text Placeholder 2">
            <a:extLst>
              <a:ext uri="{FF2B5EF4-FFF2-40B4-BE49-F238E27FC236}">
                <a16:creationId xmlns:a16="http://schemas.microsoft.com/office/drawing/2014/main" id="{68CF607B-E815-A042-A116-07B1D4219DD0}"/>
              </a:ext>
            </a:extLst>
          </p:cNvPr>
          <p:cNvSpPr>
            <a:spLocks noGrp="1"/>
          </p:cNvSpPr>
          <p:nvPr>
            <p:ph type="body" sz="quarter" idx="13"/>
          </p:nvPr>
        </p:nvSpPr>
        <p:spPr/>
        <p:txBody>
          <a:bodyPr/>
          <a:lstStyle/>
          <a:p>
            <a:pPr>
              <a:spcAft>
                <a:spcPts val="1800"/>
              </a:spcAft>
            </a:pPr>
            <a:r>
              <a:rPr lang="en-US" altLang="en-US" sz="1600" dirty="0"/>
              <a:t>There are two sections to this slide deck resource. </a:t>
            </a:r>
          </a:p>
          <a:p>
            <a:pPr marL="228600" indent="-228600">
              <a:spcAft>
                <a:spcPts val="1800"/>
              </a:spcAft>
              <a:buFont typeface="+mj-lt"/>
              <a:buAutoNum type="arabicPeriod"/>
            </a:pPr>
            <a:r>
              <a:rPr lang="en-US" altLang="en-US" sz="1600" dirty="0"/>
              <a:t>The first section is a core slide presentation. Use this to introduce concepts, discuss terminology, and generate discussion with your audience. </a:t>
            </a:r>
          </a:p>
          <a:p>
            <a:pPr marL="228600" indent="-228600">
              <a:spcAft>
                <a:spcPts val="1800"/>
              </a:spcAft>
              <a:buFont typeface="+mj-lt"/>
              <a:buAutoNum type="arabicPeriod"/>
            </a:pPr>
            <a:r>
              <a:rPr lang="en-US" altLang="en-US" sz="1600" dirty="0"/>
              <a:t>The second section includes additional slides that you can add to the core presentation, depending on the needs of your audience.</a:t>
            </a:r>
          </a:p>
          <a:p>
            <a:pPr>
              <a:spcAft>
                <a:spcPts val="1800"/>
              </a:spcAft>
            </a:pPr>
            <a:r>
              <a:rPr lang="en-US" altLang="en-US" sz="1600" dirty="0"/>
              <a:t>Facilitator notes are provided with each slide. Before delivering this material, you should familiarize yourself with the </a:t>
            </a:r>
            <a:r>
              <a:rPr lang="en-US" altLang="en-US" sz="1600" dirty="0">
                <a:hlinkClick r:id="rId3"/>
              </a:rPr>
              <a:t>Scholarly Integrity Policy </a:t>
            </a:r>
            <a:r>
              <a:rPr lang="en-US" altLang="en-US" sz="1600" dirty="0"/>
              <a:t>and the relevant scholarly standards within your discipline. If you need additional support, please contact the </a:t>
            </a:r>
            <a:r>
              <a:rPr lang="en-US" altLang="en-US" sz="1600" dirty="0">
                <a:hlinkClick r:id="rId4"/>
              </a:rPr>
              <a:t>Scholarly Integrity Initiative</a:t>
            </a:r>
            <a:r>
              <a:rPr lang="en-US" altLang="en-US" sz="1600" dirty="0"/>
              <a:t>. </a:t>
            </a:r>
          </a:p>
        </p:txBody>
      </p:sp>
    </p:spTree>
    <p:extLst>
      <p:ext uri="{BB962C8B-B14F-4D97-AF65-F5344CB8AC3E}">
        <p14:creationId xmlns:p14="http://schemas.microsoft.com/office/powerpoint/2010/main" val="2095975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A34D2F5-C6A4-2E44-A253-90D4C2425585}"/>
              </a:ext>
            </a:extLst>
          </p:cNvPr>
          <p:cNvPicPr>
            <a:picLocks noChangeAspect="1"/>
          </p:cNvPicPr>
          <p:nvPr/>
        </p:nvPicPr>
        <p:blipFill>
          <a:blip r:embed="rId3"/>
          <a:stretch>
            <a:fillRect/>
          </a:stretch>
        </p:blipFill>
        <p:spPr>
          <a:xfrm>
            <a:off x="135890" y="123478"/>
            <a:ext cx="8872219" cy="550391"/>
          </a:xfrm>
          <a:prstGeom prst="rect">
            <a:avLst/>
          </a:prstGeom>
        </p:spPr>
      </p:pic>
      <p:sp>
        <p:nvSpPr>
          <p:cNvPr id="5" name="Text Placeholder 2">
            <a:extLst>
              <a:ext uri="{FF2B5EF4-FFF2-40B4-BE49-F238E27FC236}">
                <a16:creationId xmlns:a16="http://schemas.microsoft.com/office/drawing/2014/main" id="{BA8F0599-00C4-FF43-965B-F686EF0559DC}"/>
              </a:ext>
            </a:extLst>
          </p:cNvPr>
          <p:cNvSpPr txBox="1">
            <a:spLocks/>
          </p:cNvSpPr>
          <p:nvPr/>
        </p:nvSpPr>
        <p:spPr>
          <a:xfrm>
            <a:off x="351936" y="1131590"/>
            <a:ext cx="7733446" cy="3528392"/>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00000"/>
              </a:lnSpc>
              <a:spcBef>
                <a:spcPts val="1800"/>
              </a:spcBef>
            </a:pPr>
            <a:r>
              <a:rPr lang="en-CA" sz="2800" dirty="0"/>
              <a:t>Professor Jay accepted an invitation to review a manuscript. However, they have too many commitments and will not be able to return the review on time. </a:t>
            </a:r>
          </a:p>
          <a:p>
            <a:pPr>
              <a:lnSpc>
                <a:spcPct val="100000"/>
              </a:lnSpc>
              <a:spcBef>
                <a:spcPts val="1800"/>
              </a:spcBef>
            </a:pPr>
            <a:r>
              <a:rPr lang="en-CA" sz="2800" dirty="0"/>
              <a:t>Is it okay for Professor Jay to ask their most esteemed trainee to conduct the peer review </a:t>
            </a:r>
            <a:br>
              <a:rPr lang="en-CA" sz="2800" dirty="0"/>
            </a:br>
            <a:r>
              <a:rPr lang="en-CA" sz="2800" dirty="0"/>
              <a:t>on their behalf?</a:t>
            </a:r>
            <a:endParaRPr lang="en-US" sz="2800" dirty="0"/>
          </a:p>
        </p:txBody>
      </p:sp>
    </p:spTree>
    <p:extLst>
      <p:ext uri="{BB962C8B-B14F-4D97-AF65-F5344CB8AC3E}">
        <p14:creationId xmlns:p14="http://schemas.microsoft.com/office/powerpoint/2010/main" val="4184080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A34D2F5-C6A4-2E44-A253-90D4C2425585}"/>
              </a:ext>
            </a:extLst>
          </p:cNvPr>
          <p:cNvPicPr>
            <a:picLocks noChangeAspect="1"/>
          </p:cNvPicPr>
          <p:nvPr/>
        </p:nvPicPr>
        <p:blipFill>
          <a:blip r:embed="rId3"/>
          <a:stretch>
            <a:fillRect/>
          </a:stretch>
        </p:blipFill>
        <p:spPr>
          <a:xfrm>
            <a:off x="135890" y="123478"/>
            <a:ext cx="8872219" cy="550391"/>
          </a:xfrm>
          <a:prstGeom prst="rect">
            <a:avLst/>
          </a:prstGeom>
        </p:spPr>
      </p:pic>
      <p:sp>
        <p:nvSpPr>
          <p:cNvPr id="5" name="Text Placeholder 2">
            <a:extLst>
              <a:ext uri="{FF2B5EF4-FFF2-40B4-BE49-F238E27FC236}">
                <a16:creationId xmlns:a16="http://schemas.microsoft.com/office/drawing/2014/main" id="{BA8F0599-00C4-FF43-965B-F686EF0559DC}"/>
              </a:ext>
            </a:extLst>
          </p:cNvPr>
          <p:cNvSpPr txBox="1">
            <a:spLocks/>
          </p:cNvSpPr>
          <p:nvPr/>
        </p:nvSpPr>
        <p:spPr>
          <a:xfrm>
            <a:off x="351936" y="1131590"/>
            <a:ext cx="7733446" cy="3528392"/>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00000"/>
              </a:lnSpc>
              <a:spcBef>
                <a:spcPts val="1800"/>
              </a:spcBef>
            </a:pPr>
            <a:r>
              <a:rPr lang="en-CA" sz="2800" dirty="0"/>
              <a:t>In their peer review, Taylor provided detailed suggestions to improve the manuscript. </a:t>
            </a:r>
          </a:p>
          <a:p>
            <a:pPr>
              <a:lnSpc>
                <a:spcPct val="100000"/>
              </a:lnSpc>
              <a:spcBef>
                <a:spcPts val="1800"/>
              </a:spcBef>
            </a:pPr>
            <a:r>
              <a:rPr lang="en-CA" sz="2800" dirty="0"/>
              <a:t>The author, unaware of reviewer’s identity, reached out to Taylor to discuss the revisions.</a:t>
            </a:r>
          </a:p>
          <a:p>
            <a:pPr>
              <a:lnSpc>
                <a:spcPct val="100000"/>
              </a:lnSpc>
              <a:spcBef>
                <a:spcPts val="1800"/>
              </a:spcBef>
            </a:pPr>
            <a:r>
              <a:rPr lang="en-CA" sz="2800" dirty="0"/>
              <a:t>What should Taylor do?</a:t>
            </a:r>
            <a:endParaRPr lang="en-US" sz="2800" dirty="0"/>
          </a:p>
        </p:txBody>
      </p:sp>
    </p:spTree>
    <p:extLst>
      <p:ext uri="{BB962C8B-B14F-4D97-AF65-F5344CB8AC3E}">
        <p14:creationId xmlns:p14="http://schemas.microsoft.com/office/powerpoint/2010/main" val="367381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6ECC0F-2F24-4564-8925-70702CC8B07F}"/>
              </a:ext>
            </a:extLst>
          </p:cNvPr>
          <p:cNvSpPr>
            <a:spLocks noGrp="1"/>
          </p:cNvSpPr>
          <p:nvPr>
            <p:ph type="body" sz="quarter" idx="11"/>
          </p:nvPr>
        </p:nvSpPr>
        <p:spPr/>
        <p:txBody>
          <a:bodyPr/>
          <a:lstStyle/>
          <a:p>
            <a:r>
              <a:rPr lang="en-US" dirty="0">
                <a:solidFill>
                  <a:srgbClr val="0055B7"/>
                </a:solidFill>
              </a:rPr>
              <a:t>ADAPTING AND SHARING THIS RESOURCE</a:t>
            </a:r>
            <a:endParaRPr lang="en-CA" dirty="0">
              <a:solidFill>
                <a:srgbClr val="0055B7"/>
              </a:solidFill>
            </a:endParaRPr>
          </a:p>
        </p:txBody>
      </p:sp>
      <p:sp>
        <p:nvSpPr>
          <p:cNvPr id="3" name="Text Placeholder 2">
            <a:extLst>
              <a:ext uri="{FF2B5EF4-FFF2-40B4-BE49-F238E27FC236}">
                <a16:creationId xmlns:a16="http://schemas.microsoft.com/office/drawing/2014/main" id="{0A0C6821-54B2-487F-A6DA-C110B5897FF6}"/>
              </a:ext>
            </a:extLst>
          </p:cNvPr>
          <p:cNvSpPr>
            <a:spLocks noGrp="1"/>
          </p:cNvSpPr>
          <p:nvPr>
            <p:ph type="body" sz="quarter" idx="13"/>
          </p:nvPr>
        </p:nvSpPr>
        <p:spPr/>
        <p:txBody>
          <a:bodyPr/>
          <a:lstStyle/>
          <a:p>
            <a:r>
              <a:rPr lang="en-US" altLang="en-US" sz="1600" dirty="0"/>
              <a:t>This introductory slide deck is licensed under the </a:t>
            </a:r>
            <a:r>
              <a:rPr lang="en-US" altLang="en-US" sz="1600" b="1" dirty="0"/>
              <a:t>Creative Commons Attribution 4.0 International License</a:t>
            </a:r>
            <a:r>
              <a:rPr lang="en-US" altLang="en-US" sz="1600" dirty="0"/>
              <a:t>, which allows you to share and adapt this resource as long as you give appropriate</a:t>
            </a:r>
            <a:r>
              <a:rPr lang="en-CA" sz="1600" dirty="0"/>
              <a:t> credit, provide a link to the license and indicate if changes were made to the content. For more information about this license, please visit: </a:t>
            </a:r>
            <a:r>
              <a:rPr lang="en-US" sz="1600" dirty="0">
                <a:hlinkClick r:id="rId3"/>
              </a:rPr>
              <a:t>http://creativecommons.org/licenses/by/4.0/</a:t>
            </a:r>
            <a:r>
              <a:rPr lang="en-US" sz="1600" dirty="0"/>
              <a:t> </a:t>
            </a:r>
            <a:endParaRPr lang="en-CA" sz="1600" dirty="0"/>
          </a:p>
          <a:p>
            <a:endParaRPr lang="en-CA" sz="1600" dirty="0"/>
          </a:p>
          <a:p>
            <a:r>
              <a:rPr lang="en-US" altLang="en-US" sz="1600" dirty="0"/>
              <a:t>Please attribute to the Scholarly Integrity Initiative, Office of the Vice-President, Research &amp; Innovation, The University of British Columbia. </a:t>
            </a:r>
          </a:p>
          <a:p>
            <a:endParaRPr lang="en-US" sz="1600" dirty="0"/>
          </a:p>
          <a:p>
            <a:endParaRPr lang="en-CA" dirty="0"/>
          </a:p>
        </p:txBody>
      </p:sp>
      <p:pic>
        <p:nvPicPr>
          <p:cNvPr id="4" name="Picture 2" descr="Creative Commons Licence">
            <a:extLst>
              <a:ext uri="{FF2B5EF4-FFF2-40B4-BE49-F238E27FC236}">
                <a16:creationId xmlns:a16="http://schemas.microsoft.com/office/drawing/2014/main" id="{6A593379-5936-4F42-B9E2-BA98AB475A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14388"/>
            <a:ext cx="901576" cy="31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193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5124" y="1331913"/>
            <a:ext cx="5719043" cy="1824037"/>
          </a:xfrm>
        </p:spPr>
        <p:txBody>
          <a:bodyPr/>
          <a:lstStyle/>
          <a:p>
            <a:pPr>
              <a:buFont typeface="Arial" charset="0"/>
              <a:buNone/>
              <a:defRPr/>
            </a:pPr>
            <a:r>
              <a:rPr lang="en-US" spc="100" dirty="0">
                <a:solidFill>
                  <a:srgbClr val="0055B7"/>
                </a:solidFill>
                <a:ea typeface="ＭＳ Ｐゴシック" charset="-128"/>
              </a:rPr>
              <a:t>Peer Review</a:t>
            </a:r>
          </a:p>
        </p:txBody>
      </p:sp>
      <p:sp>
        <p:nvSpPr>
          <p:cNvPr id="3" name="Text Placeholder 2"/>
          <p:cNvSpPr>
            <a:spLocks noGrp="1"/>
          </p:cNvSpPr>
          <p:nvPr>
            <p:ph type="body" sz="quarter" idx="12"/>
          </p:nvPr>
        </p:nvSpPr>
        <p:spPr>
          <a:xfrm>
            <a:off x="365125" y="3003550"/>
            <a:ext cx="5430838" cy="322263"/>
          </a:xfrm>
        </p:spPr>
        <p:txBody>
          <a:bodyPr/>
          <a:lstStyle/>
          <a:p>
            <a:pPr>
              <a:buFont typeface="Arial" charset="0"/>
              <a:buNone/>
              <a:defRPr/>
            </a:pPr>
            <a:r>
              <a:rPr lang="en-US" dirty="0">
                <a:ea typeface="ＭＳ Ｐゴシック" charset="-128"/>
              </a:rPr>
              <a:t>The Scholarly Integrity Initiative </a:t>
            </a:r>
          </a:p>
        </p:txBody>
      </p:sp>
      <p:sp>
        <p:nvSpPr>
          <p:cNvPr id="4" name="Text Placeholder 3"/>
          <p:cNvSpPr>
            <a:spLocks noGrp="1"/>
          </p:cNvSpPr>
          <p:nvPr>
            <p:ph type="body" sz="quarter" idx="13"/>
          </p:nvPr>
        </p:nvSpPr>
        <p:spPr>
          <a:xfrm>
            <a:off x="365125" y="3508375"/>
            <a:ext cx="5430838" cy="320675"/>
          </a:xfrm>
        </p:spPr>
        <p:txBody>
          <a:bodyPr/>
          <a:lstStyle/>
          <a:p>
            <a:pPr>
              <a:buFont typeface="Arial" charset="0"/>
              <a:buNone/>
              <a:defRPr/>
            </a:pPr>
            <a:r>
              <a:rPr lang="en-US" dirty="0">
                <a:ea typeface="ＭＳ Ｐゴシック" charset="-128"/>
              </a:rPr>
              <a:t>https://Responsible.research.ubc.ca</a:t>
            </a:r>
          </a:p>
        </p:txBody>
      </p:sp>
      <p:pic>
        <p:nvPicPr>
          <p:cNvPr id="5" name="Picture 4">
            <a:extLst>
              <a:ext uri="{FF2B5EF4-FFF2-40B4-BE49-F238E27FC236}">
                <a16:creationId xmlns:a16="http://schemas.microsoft.com/office/drawing/2014/main" id="{E9529A7D-57FE-42C0-A6ED-726D4D0026DE}"/>
              </a:ext>
            </a:extLst>
          </p:cNvPr>
          <p:cNvPicPr>
            <a:picLocks noChangeAspect="1"/>
          </p:cNvPicPr>
          <p:nvPr/>
        </p:nvPicPr>
        <p:blipFill>
          <a:blip r:embed="rId3"/>
          <a:stretch>
            <a:fillRect/>
          </a:stretch>
        </p:blipFill>
        <p:spPr>
          <a:xfrm>
            <a:off x="135890" y="123478"/>
            <a:ext cx="8872219" cy="55039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
            <a:extLst>
              <a:ext uri="{FF2B5EF4-FFF2-40B4-BE49-F238E27FC236}">
                <a16:creationId xmlns:a16="http://schemas.microsoft.com/office/drawing/2014/main" id="{4B6D6659-A778-49B8-BE0E-143106BC4FD0}"/>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Introduction</a:t>
            </a:r>
          </a:p>
        </p:txBody>
      </p:sp>
      <p:sp>
        <p:nvSpPr>
          <p:cNvPr id="11" name="Text Placeholder 2">
            <a:extLst>
              <a:ext uri="{FF2B5EF4-FFF2-40B4-BE49-F238E27FC236}">
                <a16:creationId xmlns:a16="http://schemas.microsoft.com/office/drawing/2014/main" id="{AA3B971D-B776-40A2-A1E9-7D19945D482C}"/>
              </a:ext>
            </a:extLst>
          </p:cNvPr>
          <p:cNvSpPr txBox="1">
            <a:spLocks/>
          </p:cNvSpPr>
          <p:nvPr/>
        </p:nvSpPr>
        <p:spPr>
          <a:xfrm>
            <a:off x="366946" y="1788834"/>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What is peer review?</a:t>
            </a:r>
          </a:p>
          <a:p>
            <a:pPr marL="285750" indent="-285750">
              <a:lnSpc>
                <a:spcPct val="100000"/>
              </a:lnSpc>
              <a:spcBef>
                <a:spcPts val="1800"/>
              </a:spcBef>
              <a:buFont typeface="Arial" panose="020B0604020202020204" pitchFamily="34" charset="0"/>
              <a:buChar char="•"/>
            </a:pPr>
            <a:r>
              <a:rPr lang="en-US" sz="2000" dirty="0"/>
              <a:t>What are your responsibilities throughout the process?</a:t>
            </a:r>
          </a:p>
          <a:p>
            <a:pPr marL="285750" indent="-285750">
              <a:lnSpc>
                <a:spcPct val="100000"/>
              </a:lnSpc>
              <a:spcBef>
                <a:spcPts val="1800"/>
              </a:spcBef>
              <a:buFont typeface="Arial" panose="020B0604020202020204" pitchFamily="34" charset="0"/>
              <a:buChar char="•"/>
            </a:pPr>
            <a:r>
              <a:rPr lang="en-US" sz="2000" dirty="0"/>
              <a:t>Why is it important?</a:t>
            </a:r>
          </a:p>
          <a:p>
            <a:pPr marL="285750" indent="-285750">
              <a:lnSpc>
                <a:spcPct val="100000"/>
              </a:lnSpc>
              <a:spcBef>
                <a:spcPts val="1800"/>
              </a:spcBef>
              <a:buFont typeface="Arial" panose="020B0604020202020204" pitchFamily="34" charset="0"/>
              <a:buChar char="•"/>
            </a:pPr>
            <a:r>
              <a:rPr lang="en-US" sz="2000" dirty="0"/>
              <a:t>How does it relate to scholarly integrity?</a:t>
            </a:r>
          </a:p>
        </p:txBody>
      </p:sp>
      <p:pic>
        <p:nvPicPr>
          <p:cNvPr id="14" name="Picture 13">
            <a:extLst>
              <a:ext uri="{FF2B5EF4-FFF2-40B4-BE49-F238E27FC236}">
                <a16:creationId xmlns:a16="http://schemas.microsoft.com/office/drawing/2014/main" id="{4D6904D2-B9A3-4E09-BB86-C9C9F2E3C197}"/>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21094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4040F95-4BA8-42E1-A27B-38176AD9C8E8}"/>
              </a:ext>
            </a:extLst>
          </p:cNvPr>
          <p:cNvPicPr>
            <a:picLocks noChangeAspect="1"/>
          </p:cNvPicPr>
          <p:nvPr/>
        </p:nvPicPr>
        <p:blipFill>
          <a:blip r:embed="rId3"/>
          <a:stretch>
            <a:fillRect/>
          </a:stretch>
        </p:blipFill>
        <p:spPr>
          <a:xfrm>
            <a:off x="135890" y="123478"/>
            <a:ext cx="8872219" cy="550391"/>
          </a:xfrm>
          <a:prstGeom prst="rect">
            <a:avLst/>
          </a:prstGeom>
        </p:spPr>
      </p:pic>
      <p:sp>
        <p:nvSpPr>
          <p:cNvPr id="8" name="Text Placeholder 1">
            <a:extLst>
              <a:ext uri="{FF2B5EF4-FFF2-40B4-BE49-F238E27FC236}">
                <a16:creationId xmlns:a16="http://schemas.microsoft.com/office/drawing/2014/main" id="{1E413BA6-54F4-45C8-9143-BEFD1BB5E80A}"/>
              </a:ext>
            </a:extLst>
          </p:cNvPr>
          <p:cNvSpPr txBox="1">
            <a:spLocks/>
          </p:cNvSpPr>
          <p:nvPr/>
        </p:nvSpPr>
        <p:spPr>
          <a:xfrm>
            <a:off x="438954" y="1163255"/>
            <a:ext cx="7661438" cy="1144027"/>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cap="none" dirty="0">
                <a:solidFill>
                  <a:srgbClr val="0055B7"/>
                </a:solidFill>
              </a:rPr>
              <a:t>Adhering to the ethical standards of peer review </a:t>
            </a:r>
            <a:br>
              <a:rPr lang="en-US" sz="2000" cap="none" dirty="0">
                <a:solidFill>
                  <a:srgbClr val="0055B7"/>
                </a:solidFill>
              </a:rPr>
            </a:br>
            <a:r>
              <a:rPr lang="en-US" sz="2000" cap="none" dirty="0">
                <a:solidFill>
                  <a:srgbClr val="0055B7"/>
                </a:solidFill>
              </a:rPr>
              <a:t>supports scholarly integrity by: </a:t>
            </a:r>
          </a:p>
        </p:txBody>
      </p:sp>
      <p:sp>
        <p:nvSpPr>
          <p:cNvPr id="11" name="Text Placeholder 2">
            <a:extLst>
              <a:ext uri="{FF2B5EF4-FFF2-40B4-BE49-F238E27FC236}">
                <a16:creationId xmlns:a16="http://schemas.microsoft.com/office/drawing/2014/main" id="{C005E6CA-86B1-48D1-8181-CCC5938B4016}"/>
              </a:ext>
            </a:extLst>
          </p:cNvPr>
          <p:cNvSpPr txBox="1">
            <a:spLocks/>
          </p:cNvSpPr>
          <p:nvPr/>
        </p:nvSpPr>
        <p:spPr>
          <a:xfrm>
            <a:off x="351936" y="2163266"/>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Enabling journal editors and funding agencies to fairly evaluate and decide which manuscripts to publish and whose proposals </a:t>
            </a:r>
            <a:br>
              <a:rPr lang="en-US" sz="2000" dirty="0"/>
            </a:br>
            <a:r>
              <a:rPr lang="en-US" sz="2000" dirty="0"/>
              <a:t>to support</a:t>
            </a:r>
          </a:p>
          <a:p>
            <a:pPr marL="285750" indent="-285750">
              <a:lnSpc>
                <a:spcPct val="100000"/>
              </a:lnSpc>
              <a:spcBef>
                <a:spcPts val="1800"/>
              </a:spcBef>
              <a:buFont typeface="Arial" panose="020B0604020202020204" pitchFamily="34" charset="0"/>
              <a:buChar char="•"/>
            </a:pPr>
            <a:r>
              <a:rPr lang="en-US" sz="2000" dirty="0"/>
              <a:t>Maintaining collective expectations of scholarly </a:t>
            </a:r>
            <a:r>
              <a:rPr lang="en-US" sz="2000" dirty="0" err="1"/>
              <a:t>rigour</a:t>
            </a:r>
            <a:r>
              <a:rPr lang="en-US" sz="2000" dirty="0"/>
              <a:t> and the standards specific to certain disciplines</a:t>
            </a:r>
          </a:p>
          <a:p>
            <a:pPr marL="285750" indent="-285750">
              <a:lnSpc>
                <a:spcPct val="100000"/>
              </a:lnSpc>
              <a:spcBef>
                <a:spcPts val="1800"/>
              </a:spcBef>
              <a:buFont typeface="Arial" panose="020B0604020202020204" pitchFamily="34" charset="0"/>
              <a:buChar char="•"/>
            </a:pPr>
            <a:r>
              <a:rPr lang="en-US" sz="2000" dirty="0"/>
              <a:t>Preserving trust and integrity of the peer-review process</a:t>
            </a:r>
          </a:p>
        </p:txBody>
      </p:sp>
    </p:spTree>
    <p:extLst>
      <p:ext uri="{BB962C8B-B14F-4D97-AF65-F5344CB8AC3E}">
        <p14:creationId xmlns:p14="http://schemas.microsoft.com/office/powerpoint/2010/main" val="1270563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56148" y="3537744"/>
            <a:ext cx="8255808" cy="623331"/>
          </a:xfrm>
        </p:spPr>
        <p:txBody>
          <a:bodyPr/>
          <a:lstStyle/>
          <a:p>
            <a:pPr algn="ctr"/>
            <a:r>
              <a:rPr lang="en-US" sz="2400" cap="none" dirty="0">
                <a:solidFill>
                  <a:srgbClr val="0055B7"/>
                </a:solidFill>
              </a:rPr>
              <a:t>What does this mean for us?</a:t>
            </a:r>
          </a:p>
        </p:txBody>
      </p:sp>
      <p:sp>
        <p:nvSpPr>
          <p:cNvPr id="5" name="Rectangle 4">
            <a:extLst>
              <a:ext uri="{FF2B5EF4-FFF2-40B4-BE49-F238E27FC236}">
                <a16:creationId xmlns:a16="http://schemas.microsoft.com/office/drawing/2014/main" id="{3F3D1509-933F-4EF8-BA1F-E5EFCA24FD9B}"/>
              </a:ext>
            </a:extLst>
          </p:cNvPr>
          <p:cNvSpPr/>
          <p:nvPr/>
        </p:nvSpPr>
        <p:spPr>
          <a:xfrm>
            <a:off x="683568" y="1863864"/>
            <a:ext cx="7512784" cy="707886"/>
          </a:xfrm>
          <a:prstGeom prst="rect">
            <a:avLst/>
          </a:prstGeom>
        </p:spPr>
        <p:txBody>
          <a:bodyPr wrap="square">
            <a:spAutoFit/>
          </a:bodyPr>
          <a:lstStyle/>
          <a:p>
            <a:pPr algn="ctr"/>
            <a:r>
              <a:rPr lang="en-US" sz="2000" dirty="0"/>
              <a:t>In addition to conducting our own research, we also share a responsibility to evaluate and critique the work of our peers. </a:t>
            </a:r>
            <a:endParaRPr lang="en-CA" sz="1800" dirty="0"/>
          </a:p>
        </p:txBody>
      </p:sp>
      <p:pic>
        <p:nvPicPr>
          <p:cNvPr id="8" name="Picture 7">
            <a:extLst>
              <a:ext uri="{FF2B5EF4-FFF2-40B4-BE49-F238E27FC236}">
                <a16:creationId xmlns:a16="http://schemas.microsoft.com/office/drawing/2014/main" id="{CAA83F14-38F9-4715-8AA6-A8EAD37675B4}"/>
              </a:ext>
            </a:extLst>
          </p:cNvPr>
          <p:cNvPicPr>
            <a:picLocks noChangeAspect="1"/>
          </p:cNvPicPr>
          <p:nvPr/>
        </p:nvPicPr>
        <p:blipFill>
          <a:blip r:embed="rId3"/>
          <a:stretch>
            <a:fillRect/>
          </a:stretch>
        </p:blipFill>
        <p:spPr>
          <a:xfrm>
            <a:off x="135890" y="123478"/>
            <a:ext cx="8872219" cy="550391"/>
          </a:xfrm>
          <a:prstGeom prst="rect">
            <a:avLst/>
          </a:prstGeom>
        </p:spPr>
      </p:pic>
      <p:pic>
        <p:nvPicPr>
          <p:cNvPr id="13" name="Picture 12">
            <a:extLst>
              <a:ext uri="{FF2B5EF4-FFF2-40B4-BE49-F238E27FC236}">
                <a16:creationId xmlns:a16="http://schemas.microsoft.com/office/drawing/2014/main" id="{E149D1D5-125A-4C4C-9A24-4DCD4E231EDC}"/>
              </a:ext>
            </a:extLst>
          </p:cNvPr>
          <p:cNvPicPr>
            <a:picLocks noChangeAspect="1"/>
          </p:cNvPicPr>
          <p:nvPr/>
        </p:nvPicPr>
        <p:blipFill>
          <a:blip r:embed="rId3"/>
          <a:stretch>
            <a:fillRect/>
          </a:stretch>
        </p:blipFill>
        <p:spPr>
          <a:xfrm rot="10800000">
            <a:off x="135889" y="4469631"/>
            <a:ext cx="8872219" cy="550391"/>
          </a:xfrm>
          <a:prstGeom prst="rect">
            <a:avLst/>
          </a:prstGeom>
        </p:spPr>
      </p:pic>
    </p:spTree>
    <p:extLst>
      <p:ext uri="{BB962C8B-B14F-4D97-AF65-F5344CB8AC3E}">
        <p14:creationId xmlns:p14="http://schemas.microsoft.com/office/powerpoint/2010/main" val="2187734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302822" y="1727188"/>
            <a:ext cx="7805454" cy="2932793"/>
          </a:xfrm>
        </p:spPr>
        <p:txBody>
          <a:bodyPr/>
          <a:lstStyle/>
          <a:p>
            <a:pPr marL="342900" lvl="1" indent="-342900">
              <a:lnSpc>
                <a:spcPct val="200000"/>
              </a:lnSpc>
            </a:pPr>
            <a:r>
              <a:rPr lang="en-US" sz="2000" dirty="0"/>
              <a:t>Become familiar with your responsibilities as a peer reviewer</a:t>
            </a:r>
          </a:p>
          <a:p>
            <a:pPr marL="342900" lvl="1" indent="-342900">
              <a:lnSpc>
                <a:spcPct val="200000"/>
              </a:lnSpc>
            </a:pPr>
            <a:r>
              <a:rPr lang="en-US" sz="2000" dirty="0"/>
              <a:t>Respect the confidentiality of the peer-review process</a:t>
            </a:r>
          </a:p>
          <a:p>
            <a:pPr marL="342900" lvl="1" indent="-342900">
              <a:lnSpc>
                <a:spcPct val="200000"/>
              </a:lnSpc>
            </a:pPr>
            <a:r>
              <a:rPr lang="en-US" sz="2000" dirty="0"/>
              <a:t>Promptly disclose any potential and/or real conflicts of interest</a:t>
            </a:r>
          </a:p>
          <a:p>
            <a:pPr marL="342900" lvl="1" indent="-342900">
              <a:lnSpc>
                <a:spcPct val="200000"/>
              </a:lnSpc>
            </a:pPr>
            <a:r>
              <a:rPr lang="en-US" sz="2000" dirty="0"/>
              <a:t>Conduct the review ethically and responsibly</a:t>
            </a:r>
          </a:p>
          <a:p>
            <a:pPr marL="342900" lvl="1" indent="-342900">
              <a:lnSpc>
                <a:spcPct val="200000"/>
              </a:lnSpc>
            </a:pPr>
            <a:r>
              <a:rPr lang="en-US" sz="2000" dirty="0"/>
              <a:t>What else?</a:t>
            </a:r>
          </a:p>
        </p:txBody>
      </p:sp>
      <p:pic>
        <p:nvPicPr>
          <p:cNvPr id="6" name="Picture 5">
            <a:extLst>
              <a:ext uri="{FF2B5EF4-FFF2-40B4-BE49-F238E27FC236}">
                <a16:creationId xmlns:a16="http://schemas.microsoft.com/office/drawing/2014/main" id="{AC45872F-3D6D-4C37-9C17-D81CB6E0A14C}"/>
              </a:ext>
            </a:extLst>
          </p:cNvPr>
          <p:cNvPicPr>
            <a:picLocks noChangeAspect="1"/>
          </p:cNvPicPr>
          <p:nvPr/>
        </p:nvPicPr>
        <p:blipFill>
          <a:blip r:embed="rId3"/>
          <a:stretch>
            <a:fillRect/>
          </a:stretch>
        </p:blipFill>
        <p:spPr>
          <a:xfrm>
            <a:off x="135890" y="123478"/>
            <a:ext cx="8872219" cy="550391"/>
          </a:xfrm>
          <a:prstGeom prst="rect">
            <a:avLst/>
          </a:prstGeom>
        </p:spPr>
      </p:pic>
      <p:sp>
        <p:nvSpPr>
          <p:cNvPr id="7" name="Text Placeholder 1">
            <a:extLst>
              <a:ext uri="{FF2B5EF4-FFF2-40B4-BE49-F238E27FC236}">
                <a16:creationId xmlns:a16="http://schemas.microsoft.com/office/drawing/2014/main" id="{3B06D65E-87A1-FA48-BC8A-3F2072F7AE9E}"/>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What does this mean for us?</a:t>
            </a:r>
          </a:p>
        </p:txBody>
      </p:sp>
    </p:spTree>
    <p:extLst>
      <p:ext uri="{BB962C8B-B14F-4D97-AF65-F5344CB8AC3E}">
        <p14:creationId xmlns:p14="http://schemas.microsoft.com/office/powerpoint/2010/main" val="2449154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45872F-3D6D-4C37-9C17-D81CB6E0A14C}"/>
              </a:ext>
            </a:extLst>
          </p:cNvPr>
          <p:cNvPicPr>
            <a:picLocks noChangeAspect="1"/>
          </p:cNvPicPr>
          <p:nvPr/>
        </p:nvPicPr>
        <p:blipFill>
          <a:blip r:embed="rId3"/>
          <a:stretch>
            <a:fillRect/>
          </a:stretch>
        </p:blipFill>
        <p:spPr>
          <a:xfrm>
            <a:off x="135890" y="123478"/>
            <a:ext cx="8872219" cy="550391"/>
          </a:xfrm>
          <a:prstGeom prst="rect">
            <a:avLst/>
          </a:prstGeom>
        </p:spPr>
      </p:pic>
      <p:sp>
        <p:nvSpPr>
          <p:cNvPr id="9" name="Text Placeholder 2">
            <a:extLst>
              <a:ext uri="{FF2B5EF4-FFF2-40B4-BE49-F238E27FC236}">
                <a16:creationId xmlns:a16="http://schemas.microsoft.com/office/drawing/2014/main" id="{AC860A8C-9278-4631-B7D0-A263616B791F}"/>
              </a:ext>
            </a:extLst>
          </p:cNvPr>
          <p:cNvSpPr txBox="1">
            <a:spLocks/>
          </p:cNvSpPr>
          <p:nvPr/>
        </p:nvSpPr>
        <p:spPr>
          <a:xfrm>
            <a:off x="475517" y="1322734"/>
            <a:ext cx="8056924" cy="3697288"/>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1" dirty="0"/>
              <a:t>Policies &amp; Guidelines</a:t>
            </a:r>
          </a:p>
          <a:p>
            <a:pPr marL="285750" indent="-285750">
              <a:buFont typeface="Arial" panose="020B0604020202020204" pitchFamily="34" charset="0"/>
              <a:buChar char="•"/>
            </a:pPr>
            <a:r>
              <a:rPr lang="en-CA" sz="1600" dirty="0">
                <a:hlinkClick r:id="rId4"/>
              </a:rPr>
              <a:t>Tri-Agency </a:t>
            </a:r>
            <a:r>
              <a:rPr lang="en-US" sz="1600" dirty="0">
                <a:hlinkClick r:id="rId4"/>
              </a:rPr>
              <a:t>Conflicts of Interest and Confidentiality Policy</a:t>
            </a:r>
            <a:endParaRPr lang="en-US" sz="1600" u="sng" dirty="0"/>
          </a:p>
          <a:p>
            <a:pPr marL="285750" indent="-285750">
              <a:buFont typeface="Arial" panose="020B0604020202020204" pitchFamily="34" charset="0"/>
              <a:buChar char="•"/>
            </a:pPr>
            <a:r>
              <a:rPr lang="en-CA" sz="1600" dirty="0">
                <a:hlinkClick r:id="rId5"/>
              </a:rPr>
              <a:t>UBC’s Scholarly Integrity Policy</a:t>
            </a:r>
            <a:endParaRPr lang="en-CA" sz="1600" dirty="0"/>
          </a:p>
          <a:p>
            <a:endParaRPr lang="en-US" sz="900" b="1" dirty="0"/>
          </a:p>
          <a:p>
            <a:r>
              <a:rPr lang="en-US" sz="1600" b="1" dirty="0"/>
              <a:t>UBC Research Support Services</a:t>
            </a:r>
          </a:p>
          <a:p>
            <a:pPr marL="285750" indent="-285750">
              <a:buFont typeface="Arial" panose="020B0604020202020204" pitchFamily="34" charset="0"/>
              <a:buChar char="•"/>
            </a:pPr>
            <a:r>
              <a:rPr lang="en-US" sz="1600" u="sng" dirty="0">
                <a:hlinkClick r:id="rId6"/>
              </a:rPr>
              <a:t>Internal Review Training Program (Postdoctoral Fellows</a:t>
            </a:r>
            <a:r>
              <a:rPr lang="en-US" sz="1600" dirty="0">
                <a:hlinkClick r:id="rId6"/>
              </a:rPr>
              <a:t>)</a:t>
            </a:r>
            <a:r>
              <a:rPr lang="en-US" sz="1600" dirty="0"/>
              <a:t>, UBCV</a:t>
            </a:r>
            <a:endParaRPr lang="en-CA" sz="1600" dirty="0"/>
          </a:p>
          <a:p>
            <a:pPr marL="285750" indent="-285750">
              <a:buFont typeface="Arial" panose="020B0604020202020204" pitchFamily="34" charset="0"/>
              <a:buChar char="•"/>
            </a:pPr>
            <a:endParaRPr lang="en-CA" sz="900" dirty="0"/>
          </a:p>
          <a:p>
            <a:r>
              <a:rPr lang="en-US" sz="1600" b="1" dirty="0"/>
              <a:t>Training &amp; Further Reading</a:t>
            </a:r>
            <a:endParaRPr lang="en-CA" sz="1600" dirty="0"/>
          </a:p>
          <a:p>
            <a:pPr marL="285750" indent="-285750">
              <a:buFont typeface="Arial" panose="020B0604020202020204" pitchFamily="34" charset="0"/>
              <a:buChar char="•"/>
            </a:pPr>
            <a:r>
              <a:rPr lang="en-US" sz="1600" u="sng" dirty="0">
                <a:hlinkClick r:id="rId7"/>
              </a:rPr>
              <a:t>Peer Review Course</a:t>
            </a:r>
            <a:r>
              <a:rPr lang="en-US" sz="1600" dirty="0"/>
              <a:t>, </a:t>
            </a:r>
            <a:r>
              <a:rPr lang="en-US" sz="1600" dirty="0" err="1"/>
              <a:t>Publons</a:t>
            </a:r>
            <a:r>
              <a:rPr lang="en-US" sz="1600" dirty="0"/>
              <a:t> Academy</a:t>
            </a:r>
          </a:p>
          <a:p>
            <a:pPr marL="285750" indent="-285750">
              <a:buFont typeface="Arial" panose="020B0604020202020204" pitchFamily="34" charset="0"/>
              <a:buChar char="•"/>
            </a:pPr>
            <a:r>
              <a:rPr lang="en-US" sz="1600" dirty="0">
                <a:hlinkClick r:id="rId8"/>
              </a:rPr>
              <a:t>Unconscious Bias Training Module</a:t>
            </a:r>
            <a:r>
              <a:rPr lang="en-US" sz="1600" dirty="0"/>
              <a:t>, Tri-Agency Canada Research Chairs</a:t>
            </a:r>
          </a:p>
          <a:p>
            <a:pPr marL="285750" indent="-285750">
              <a:buFont typeface="Arial" panose="020B0604020202020204" pitchFamily="34" charset="0"/>
              <a:buChar char="•"/>
            </a:pPr>
            <a:r>
              <a:rPr lang="en-US" sz="1600" u="sng" dirty="0">
                <a:hlinkClick r:id="rId9"/>
              </a:rPr>
              <a:t>Ethical Guidelines for Peer Reviewers</a:t>
            </a:r>
            <a:r>
              <a:rPr lang="en-CA" sz="1600" dirty="0"/>
              <a:t>, COPE Council</a:t>
            </a:r>
          </a:p>
          <a:p>
            <a:pPr marL="285750" indent="-285750">
              <a:buFont typeface="Arial" panose="020B0604020202020204" pitchFamily="34" charset="0"/>
              <a:buChar char="•"/>
            </a:pPr>
            <a:r>
              <a:rPr lang="en-US" sz="1600" dirty="0">
                <a:hlinkClick r:id="rId10"/>
              </a:rPr>
              <a:t>Ethics of Peer Review: A Guide for Manuscript Reviewers</a:t>
            </a:r>
            <a:r>
              <a:rPr lang="en-US" sz="1600" dirty="0"/>
              <a:t>, Office of Research Integrity</a:t>
            </a:r>
            <a:endParaRPr lang="en-CA" sz="1400" dirty="0"/>
          </a:p>
        </p:txBody>
      </p:sp>
      <p:sp>
        <p:nvSpPr>
          <p:cNvPr id="7" name="Text Placeholder 1">
            <a:extLst>
              <a:ext uri="{FF2B5EF4-FFF2-40B4-BE49-F238E27FC236}">
                <a16:creationId xmlns:a16="http://schemas.microsoft.com/office/drawing/2014/main" id="{E1CDF73A-95F8-4243-A207-50D2A8041300}"/>
              </a:ext>
            </a:extLst>
          </p:cNvPr>
          <p:cNvSpPr txBox="1">
            <a:spLocks/>
          </p:cNvSpPr>
          <p:nvPr/>
        </p:nvSpPr>
        <p:spPr>
          <a:xfrm>
            <a:off x="438954" y="843558"/>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000" dirty="0">
                <a:solidFill>
                  <a:srgbClr val="0055B7"/>
                </a:solidFill>
              </a:rPr>
              <a:t>Support &amp; Resources</a:t>
            </a:r>
          </a:p>
        </p:txBody>
      </p:sp>
    </p:spTree>
    <p:extLst>
      <p:ext uri="{BB962C8B-B14F-4D97-AF65-F5344CB8AC3E}">
        <p14:creationId xmlns:p14="http://schemas.microsoft.com/office/powerpoint/2010/main" val="1292280712"/>
      </p:ext>
    </p:extLst>
  </p:cSld>
  <p:clrMapOvr>
    <a:masterClrMapping/>
  </p:clrMapOvr>
</p:sld>
</file>

<file path=ppt/theme/theme1.xml><?xml version="1.0" encoding="utf-8"?>
<a:theme xmlns:a="http://schemas.openxmlformats.org/drawingml/2006/main" name="Office Theme">
  <a:themeElements>
    <a:clrScheme name="UBC Brand 1">
      <a:dk1>
        <a:srgbClr val="002040"/>
      </a:dk1>
      <a:lt1>
        <a:sysClr val="window" lastClr="FFFFFF"/>
      </a:lt1>
      <a:dk2>
        <a:srgbClr val="486B7F"/>
      </a:dk2>
      <a:lt2>
        <a:srgbClr val="EEECE1"/>
      </a:lt2>
      <a:accent1>
        <a:srgbClr val="002040"/>
      </a:accent1>
      <a:accent2>
        <a:srgbClr val="2E526B"/>
      </a:accent2>
      <a:accent3>
        <a:srgbClr val="6A8999"/>
      </a:accent3>
      <a:accent4>
        <a:srgbClr val="A7B9C1"/>
      </a:accent4>
      <a:accent5>
        <a:srgbClr val="BECBD0"/>
      </a:accent5>
      <a:accent6>
        <a:srgbClr val="D0DCD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8222</TotalTime>
  <Words>2405</Words>
  <Application>Microsoft Macintosh PowerPoint</Application>
  <PresentationFormat>On-screen Show (16:9)</PresentationFormat>
  <Paragraphs>213</Paragraphs>
  <Slides>21</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Whitney Book</vt:lpstr>
      <vt:lpstr>WhitneyHTF-Bold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Goncalves</dc:creator>
  <cp:lastModifiedBy>Deb Chen</cp:lastModifiedBy>
  <cp:revision>404</cp:revision>
  <cp:lastPrinted>2016-07-11T18:15:24Z</cp:lastPrinted>
  <dcterms:created xsi:type="dcterms:W3CDTF">2010-06-15T20:07:28Z</dcterms:created>
  <dcterms:modified xsi:type="dcterms:W3CDTF">2021-01-12T21:43:13Z</dcterms:modified>
</cp:coreProperties>
</file>