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343" r:id="rId2"/>
    <p:sldId id="344" r:id="rId3"/>
    <p:sldId id="345" r:id="rId4"/>
    <p:sldId id="291" r:id="rId5"/>
    <p:sldId id="310" r:id="rId6"/>
    <p:sldId id="325" r:id="rId7"/>
    <p:sldId id="307" r:id="rId8"/>
    <p:sldId id="327" r:id="rId9"/>
    <p:sldId id="328" r:id="rId10"/>
    <p:sldId id="305" r:id="rId11"/>
    <p:sldId id="297" r:id="rId12"/>
    <p:sldId id="346" r:id="rId13"/>
    <p:sldId id="330" r:id="rId14"/>
    <p:sldId id="341" r:id="rId15"/>
    <p:sldId id="347" r:id="rId16"/>
  </p:sldIdLst>
  <p:sldSz cx="9144000" cy="5143500" type="screen16x9"/>
  <p:notesSz cx="6858000" cy="9144000"/>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orient="horz" pos="1188">
          <p15:clr>
            <a:srgbClr val="A4A3A4"/>
          </p15:clr>
        </p15:guide>
        <p15:guide id="3" orient="horz" pos="972">
          <p15:clr>
            <a:srgbClr val="A4A3A4"/>
          </p15:clr>
        </p15:guide>
        <p15:guide id="4" orient="horz" pos="756">
          <p15:clr>
            <a:srgbClr val="A4A3A4"/>
          </p15:clr>
        </p15:guide>
        <p15:guide id="5" orient="horz" pos="1080">
          <p15:clr>
            <a:srgbClr val="A4A3A4"/>
          </p15:clr>
        </p15:guide>
        <p15:guide id="6" orient="horz" pos="1404">
          <p15:clr>
            <a:srgbClr val="A4A3A4"/>
          </p15:clr>
        </p15:guide>
        <p15:guide id="7" orient="horz" pos="1296">
          <p15:clr>
            <a:srgbClr val="A4A3A4"/>
          </p15:clr>
        </p15:guide>
        <p15:guide id="8" orient="horz" pos="864">
          <p15:clr>
            <a:srgbClr val="A4A3A4"/>
          </p15:clr>
        </p15:guide>
        <p15:guide id="9" pos="2880">
          <p15:clr>
            <a:srgbClr val="A4A3A4"/>
          </p15:clr>
        </p15:guide>
        <p15:guide id="10" pos="1728">
          <p15:clr>
            <a:srgbClr val="A4A3A4"/>
          </p15:clr>
        </p15:guide>
        <p15:guide id="11" pos="721">
          <p15:clr>
            <a:srgbClr val="A4A3A4"/>
          </p15:clr>
        </p15:guide>
        <p15:guide id="12" pos="1144">
          <p15:clr>
            <a:srgbClr val="A4A3A4"/>
          </p15:clr>
        </p15:guide>
        <p15:guide id="13" pos="3455">
          <p15:clr>
            <a:srgbClr val="A4A3A4"/>
          </p15:clr>
        </p15:guide>
        <p15:guide id="14" pos="5184">
          <p15:clr>
            <a:srgbClr val="A4A3A4"/>
          </p15:clr>
        </p15:guide>
        <p15:guide id="15" pos="2305">
          <p15:clr>
            <a:srgbClr val="A4A3A4"/>
          </p15:clr>
        </p15:guide>
        <p15:guide id="16" pos="40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den, Ariane" initials="MA" lastIdx="4" clrIdx="0">
    <p:extLst>
      <p:ext uri="{19B8F6BF-5375-455C-9EA6-DF929625EA0E}">
        <p15:presenceInfo xmlns:p15="http://schemas.microsoft.com/office/powerpoint/2012/main" userId="S-1-5-21-3458574638-2780845101-4193349012-169993" providerId="AD"/>
      </p:ext>
    </p:extLst>
  </p:cmAuthor>
  <p:cmAuthor id="2" name="Deb Chen" initials="DC" lastIdx="2" clrIdx="1">
    <p:extLst>
      <p:ext uri="{19B8F6BF-5375-455C-9EA6-DF929625EA0E}">
        <p15:presenceInfo xmlns:p15="http://schemas.microsoft.com/office/powerpoint/2012/main" userId="4ed18398129adc7a" providerId="Windows Live"/>
      </p:ext>
    </p:extLst>
  </p:cmAuthor>
  <p:cmAuthor id="3" name="Martyn, Greg" initials="MG" lastIdx="4" clrIdx="2">
    <p:extLst>
      <p:ext uri="{19B8F6BF-5375-455C-9EA6-DF929625EA0E}">
        <p15:presenceInfo xmlns:p15="http://schemas.microsoft.com/office/powerpoint/2012/main" userId="S-1-5-21-3458574638-2780845101-4193349012-370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B7"/>
    <a:srgbClr val="0C2344"/>
    <a:srgbClr val="121A2C"/>
    <a:srgbClr val="5B923C"/>
    <a:srgbClr val="0680FF"/>
    <a:srgbClr val="001835"/>
    <a:srgbClr val="0E1523"/>
    <a:srgbClr val="0B1934"/>
    <a:srgbClr val="253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81"/>
    <p:restoredTop sz="72012" autoAdjust="0"/>
  </p:normalViewPr>
  <p:slideViewPr>
    <p:cSldViewPr snapToObjects="1">
      <p:cViewPr varScale="1">
        <p:scale>
          <a:sx n="106" d="100"/>
          <a:sy n="106" d="100"/>
        </p:scale>
        <p:origin x="176" y="192"/>
      </p:cViewPr>
      <p:guideLst>
        <p:guide orient="horz" pos="1620"/>
        <p:guide orient="horz" pos="1188"/>
        <p:guide orient="horz" pos="972"/>
        <p:guide orient="horz" pos="756"/>
        <p:guide orient="horz" pos="1080"/>
        <p:guide orient="horz" pos="1404"/>
        <p:guide orient="horz" pos="1296"/>
        <p:guide orient="horz" pos="864"/>
        <p:guide pos="2880"/>
        <p:guide pos="1728"/>
        <p:guide pos="721"/>
        <p:guide pos="1144"/>
        <p:guide pos="3455"/>
        <p:guide pos="5184"/>
        <p:guide pos="2305"/>
        <p:guide pos="40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100" d="100"/>
          <a:sy n="100" d="100"/>
        </p:scale>
        <p:origin x="-428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40A256B-8CFB-47CE-B55D-4D5A5CF54355}" type="datetime1">
              <a:rPr lang="en-US" altLang="en-US"/>
              <a:pPr/>
              <a:t>2/2/21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F25D051-A1EA-4E7E-ADFC-11749288551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99FB1803-763F-403C-A9A8-5E925AB0685E}" type="datetime1">
              <a:rPr lang="en-US" altLang="en-US"/>
              <a:pPr/>
              <a:t>2/2/21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19A0CCF-4D19-4060-859F-B742FF36316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www.postdocs.ubc.ca/events/foundations-career-planning-program" TargetMode="External"/><Relationship Id="rId3" Type="http://schemas.openxmlformats.org/officeDocument/2006/relationships/hyperlink" Target="http://gradstudies.ok.ubc.ca/wp-content/uploads/sites/84/2019/03/Checklist_of_Expectations_for_Graduate_Student_and_Supervisor.pdf" TargetMode="External"/><Relationship Id="rId7" Type="http://schemas.openxmlformats.org/officeDocument/2006/relationships/hyperlink" Target="https://www.grad.ubc.ca/handbook-graduate-supervision"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www.grad.ubc.ca/faculty-staff/information-supervisors/principles-graduate-supervision" TargetMode="External"/><Relationship Id="rId5" Type="http://schemas.openxmlformats.org/officeDocument/2006/relationships/hyperlink" Target="https://www.grad.ubc.ca/sites/default/files/doc/page/supervision_template_letter_0.doc" TargetMode="External"/><Relationship Id="rId4" Type="http://schemas.openxmlformats.org/officeDocument/2006/relationships/hyperlink" Target="https://www.grad.ubc.ca/sites/default/files/doc/page/supervision_expectations.docx" TargetMode="External"/><Relationship Id="rId9" Type="http://schemas.openxmlformats.org/officeDocument/2006/relationships/hyperlink" Target="http://www.hr.ubc.ca/respectful-environmen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survey: https://ubc.ca1.qualtrics.com/</a:t>
            </a:r>
            <a:r>
              <a:rPr lang="en-US" dirty="0" err="1"/>
              <a:t>jfe</a:t>
            </a:r>
            <a:r>
              <a:rPr lang="en-US" dirty="0"/>
              <a:t>/form/SV_e8xLZLLOBmMcGK9</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a:t>
            </a:fld>
            <a:endParaRPr lang="en-US" altLang="en-US"/>
          </a:p>
        </p:txBody>
      </p:sp>
    </p:spTree>
    <p:extLst>
      <p:ext uri="{BB962C8B-B14F-4D97-AF65-F5344CB8AC3E}">
        <p14:creationId xmlns:p14="http://schemas.microsoft.com/office/powerpoint/2010/main" val="9454895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 typeface="Arial" panose="020B0604020202020204" pitchFamily="34" charset="0"/>
              <a:buNone/>
            </a:pPr>
            <a:endParaRPr lang="en-CA" dirty="0"/>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a:solidFill>
                  <a:schemeClr val="tx1"/>
                </a:solidFill>
                <a:effectLst/>
                <a:latin typeface="+mn-lt"/>
                <a:ea typeface="MS PGothic" panose="020B0600070205080204" pitchFamily="34" charset="-128"/>
                <a:cs typeface="ＭＳ Ｐゴシック"/>
              </a:rPr>
              <a:t>Hall, W., Rogers, T. (2019) Developing a Set of Pedagogical Principles for Graduate Student Supervision. Available at: https://</a:t>
            </a:r>
            <a:r>
              <a:rPr lang="en-CA" sz="1200" kern="1200" dirty="0" err="1">
                <a:solidFill>
                  <a:schemeClr val="tx1"/>
                </a:solidFill>
                <a:effectLst/>
                <a:latin typeface="+mn-lt"/>
                <a:ea typeface="MS PGothic" panose="020B0600070205080204" pitchFamily="34" charset="-128"/>
                <a:cs typeface="ＭＳ Ｐゴシック"/>
              </a:rPr>
              <a:t>www.grad.ubc.ca</a:t>
            </a:r>
            <a:r>
              <a:rPr lang="en-CA" sz="1200" kern="1200" dirty="0">
                <a:solidFill>
                  <a:schemeClr val="tx1"/>
                </a:solidFill>
                <a:effectLst/>
                <a:latin typeface="+mn-lt"/>
                <a:ea typeface="MS PGothic" panose="020B0600070205080204" pitchFamily="34" charset="-128"/>
                <a:cs typeface="ＭＳ Ｐゴシック"/>
              </a:rPr>
              <a:t>/sites/default/files/doc/page/developing_a_set_of_pedagogical_principles_for_graduate_student_supervision.pdf</a:t>
            </a:r>
            <a:endParaRPr lang="en-CA"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12</a:t>
            </a:fld>
            <a:endParaRPr lang="en-US" altLang="en-US"/>
          </a:p>
        </p:txBody>
      </p:sp>
    </p:spTree>
    <p:extLst>
      <p:ext uri="{BB962C8B-B14F-4D97-AF65-F5344CB8AC3E}">
        <p14:creationId xmlns:p14="http://schemas.microsoft.com/office/powerpoint/2010/main" val="3197101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Facilitator’s Notes</a:t>
            </a: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While it is great that the department head values diversity, they are responsible for distributing organizational demands in an equitable manner and for ensuring that junior and underrepresented faculty members are not under substantial service burden.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In addition to the concerns related to Dr. Nguyen’s mental health and wellbeing, their lack of capacity to supervise and provide guidance to their trainees could be problematic. Without adequate supervision, Dr. Nguyen trainees may unaware of disciplinary standards and scholarly practices that they must adhere to. Should one of their students engage in scholarly misconduct, Dr. Nguyen will share in the responsibility.</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14</a:t>
            </a:fld>
            <a:endParaRPr lang="en-US" altLang="en-US"/>
          </a:p>
        </p:txBody>
      </p:sp>
    </p:spTree>
    <p:extLst>
      <p:ext uri="{BB962C8B-B14F-4D97-AF65-F5344CB8AC3E}">
        <p14:creationId xmlns:p14="http://schemas.microsoft.com/office/powerpoint/2010/main" val="4150039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dirty="0"/>
              <a:t>Facilitator’s Notes</a:t>
            </a:r>
          </a:p>
          <a:p>
            <a:pPr marL="0" indent="0">
              <a:buFont typeface="Arial" panose="020B0604020202020204" pitchFamily="34" charset="0"/>
              <a:buNone/>
            </a:pPr>
            <a:r>
              <a:rPr lang="en-US" dirty="0"/>
              <a:t>Prof. Pye likely is overcommitted and fails to prioritize their responsibility as a mentor/supervisor to support and guide Sam in their development. Sam may not have been clear enough with their request for feedback. It would also be important for Sam to identify and communicate his goals, needs and expectations. Overall, there is a lack of clarity around expectations (e.g., reasonable timeline for feedback, responsiveness to request).</a:t>
            </a:r>
          </a:p>
          <a:p>
            <a:pPr marL="0" indent="0">
              <a:buFont typeface="Arial" panose="020B0604020202020204" pitchFamily="34" charset="0"/>
              <a:buNone/>
            </a:pPr>
            <a:r>
              <a:rPr lang="en-US" dirty="0"/>
              <a:t>Power dynamic. </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r>
              <a:rPr lang="en-US" b="1" dirty="0"/>
              <a:t>Additional Questions</a:t>
            </a:r>
          </a:p>
          <a:p>
            <a:pPr marL="171450" indent="-171450">
              <a:buFont typeface="Arial" panose="020B0604020202020204" pitchFamily="34" charset="0"/>
              <a:buChar char="•"/>
            </a:pPr>
            <a:r>
              <a:rPr lang="en-US" dirty="0"/>
              <a:t>How might this situation be prevented?</a:t>
            </a:r>
          </a:p>
          <a:p>
            <a:pPr marL="628650" lvl="1" indent="-171450">
              <a:buFont typeface="Arial" panose="020B0604020202020204" pitchFamily="34" charset="0"/>
              <a:buChar char="•"/>
            </a:pPr>
            <a:r>
              <a:rPr lang="en-US" dirty="0"/>
              <a:t>Prof. Pye and Sam engage in a conversation early in their relationship to clarify their expectations and ways of working together given the constraints and circumstances. </a:t>
            </a:r>
          </a:p>
          <a:p>
            <a:pPr marL="628650" lvl="1" indent="-171450">
              <a:buFont typeface="Arial" panose="020B0604020202020204" pitchFamily="34" charset="0"/>
              <a:buChar char="•"/>
            </a:pPr>
            <a:r>
              <a:rPr lang="en-US" dirty="0"/>
              <a:t>Sam asking Prof. Pye for focused and specific feedback, with an expected deadline.</a:t>
            </a:r>
          </a:p>
          <a:p>
            <a:pPr marL="171450" indent="-171450">
              <a:buFont typeface="Arial" panose="020B0604020202020204" pitchFamily="34" charset="0"/>
              <a:buChar char="•"/>
            </a:pPr>
            <a:r>
              <a:rPr lang="en-US" dirty="0"/>
              <a:t>Who might Sam seek additional support from?</a:t>
            </a:r>
          </a:p>
          <a:p>
            <a:pPr marL="628650" lvl="1" indent="-171450">
              <a:buFont typeface="Arial" panose="020B0604020202020204" pitchFamily="34" charset="0"/>
              <a:buChar char="•"/>
            </a:pPr>
            <a:r>
              <a:rPr lang="en-US" dirty="0"/>
              <a:t>Supervisory committee members</a:t>
            </a:r>
          </a:p>
          <a:p>
            <a:pPr marL="628650" lvl="1" indent="-171450">
              <a:buFont typeface="Arial" panose="020B0604020202020204" pitchFamily="34" charset="0"/>
              <a:buChar char="•"/>
            </a:pPr>
            <a:r>
              <a:rPr lang="en-US" dirty="0"/>
              <a:t>Graduate advisor/Department head</a:t>
            </a:r>
          </a:p>
          <a:p>
            <a:pPr marL="628650" lvl="1" indent="-171450">
              <a:buFont typeface="Arial" panose="020B0604020202020204" pitchFamily="34" charset="0"/>
              <a:buChar char="•"/>
            </a:pPr>
            <a:r>
              <a:rPr lang="en-US" dirty="0"/>
              <a:t>Graduate &amp; Postdoctoral Studies/College of Graduate Studies</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15</a:t>
            </a:fld>
            <a:endParaRPr lang="en-US" altLang="en-US"/>
          </a:p>
        </p:txBody>
      </p:sp>
    </p:spTree>
    <p:extLst>
      <p:ext uri="{BB962C8B-B14F-4D97-AF65-F5344CB8AC3E}">
        <p14:creationId xmlns:p14="http://schemas.microsoft.com/office/powerpoint/2010/main" val="2737049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Scholarly Integrity Policy: https://universitycounsel-2015.sites.olt.ubc.ca/files/2020/07/Scholarly-Integrity-Policy_SC6.pdf</a:t>
            </a:r>
          </a:p>
          <a:p>
            <a:endParaRPr lang="en-CA" dirty="0"/>
          </a:p>
          <a:p>
            <a:endParaRPr lang="en-CA"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a:t>
            </a:fld>
            <a:endParaRPr lang="en-US" altLang="en-US"/>
          </a:p>
        </p:txBody>
      </p:sp>
    </p:spTree>
    <p:extLst>
      <p:ext uri="{BB962C8B-B14F-4D97-AF65-F5344CB8AC3E}">
        <p14:creationId xmlns:p14="http://schemas.microsoft.com/office/powerpoint/2010/main" val="1732959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Creative Commons Attribution 4.0 International License (CC BY 4.0): http://</a:t>
            </a:r>
            <a:r>
              <a:rPr lang="en-US" dirty="0" err="1"/>
              <a:t>creativecommons.org</a:t>
            </a:r>
            <a:r>
              <a:rPr lang="en-US" dirty="0"/>
              <a:t>/licenses/by/4.0/</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3</a:t>
            </a:fld>
            <a:endParaRPr lang="en-US" altLang="en-US"/>
          </a:p>
        </p:txBody>
      </p:sp>
    </p:spTree>
    <p:extLst>
      <p:ext uri="{BB962C8B-B14F-4D97-AF65-F5344CB8AC3E}">
        <p14:creationId xmlns:p14="http://schemas.microsoft.com/office/powerpoint/2010/main" val="2813597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1" dirty="0"/>
              <a:t>Potential/Suggested Learning Outcomes: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0" i="1" dirty="0"/>
              <a:t>By the end of this presentation, you will be able to:</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Identify key responsibilities of the mentor and mentee</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Explain the benefits of an effective mentor-mentee relationship</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Formulate strategies for fostering effective and responsible mentor-mentee relationship</a:t>
            </a: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190B66C-9698-4E8F-ADD4-05E656A58602}" type="slidenum">
              <a:rPr lang="en-US" altLang="en-US" sz="1200">
                <a:latin typeface="Calibri" panose="020F0502020204030204" pitchFamily="34" charset="0"/>
              </a:rPr>
              <a:pPr eaLnBrk="1" hangingPunct="1"/>
              <a:t>4</a:t>
            </a:fld>
            <a:endParaRPr lang="en-US" altLang="en-US"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sz="1200" i="1" kern="1200" dirty="0">
                <a:solidFill>
                  <a:schemeClr val="tx1"/>
                </a:solidFill>
                <a:effectLst/>
                <a:latin typeface="+mn-lt"/>
                <a:ea typeface="MS PGothic" panose="020B0600070205080204" pitchFamily="34" charset="-128"/>
                <a:cs typeface="ＭＳ Ｐゴシック"/>
              </a:rPr>
              <a:t>Please note that the terminology “mentor”  and “mentee” are used to make this resource more inclusive to different researcher ranks within the institution</a:t>
            </a:r>
            <a:r>
              <a:rPr lang="en-CA" sz="1200" i="1" kern="1200" dirty="0">
                <a:solidFill>
                  <a:schemeClr val="tx1"/>
                </a:solidFill>
                <a:effectLst/>
                <a:latin typeface="+mn-lt"/>
                <a:ea typeface="MS PGothic" panose="020B0600070205080204" pitchFamily="34" charset="-128"/>
                <a:cs typeface="ＭＳ Ｐゴシック"/>
              </a:rPr>
              <a:t>. The presentation reflects the relationships between supervisors and students. However, it is important to note that a research supervisor may not necessarily take on the role of a mentor. </a:t>
            </a:r>
            <a:r>
              <a:rPr lang="en-US" sz="1200" i="1" kern="1200" dirty="0">
                <a:solidFill>
                  <a:schemeClr val="tx1"/>
                </a:solidFill>
                <a:effectLst/>
                <a:latin typeface="+mn-lt"/>
                <a:ea typeface="MS PGothic" panose="020B0600070205080204" pitchFamily="34" charset="-128"/>
                <a:cs typeface="ＭＳ Ｐゴシック"/>
              </a:rPr>
              <a:t>While we typically have one research supervisor, we can have multiple mentors. The role of a </a:t>
            </a:r>
            <a:r>
              <a:rPr lang="en-CA" sz="1200" i="1" kern="1200">
                <a:solidFill>
                  <a:schemeClr val="tx1"/>
                </a:solidFill>
                <a:effectLst/>
                <a:latin typeface="+mn-lt"/>
                <a:ea typeface="MS PGothic" panose="020B0600070205080204" pitchFamily="34" charset="-128"/>
                <a:cs typeface="ＭＳ Ｐゴシック"/>
              </a:rPr>
              <a:t>mentor may include supervisor, collaborator, professional development coach, advocate, and friend who is interested and invested in the development of a trainee. </a:t>
            </a:r>
            <a:endParaRPr lang="en-CA" sz="1200" kern="1200">
              <a:solidFill>
                <a:schemeClr val="tx1"/>
              </a:solidFill>
              <a:effectLst/>
              <a:latin typeface="+mn-lt"/>
              <a:ea typeface="MS PGothic" panose="020B0600070205080204" pitchFamily="34" charset="-128"/>
              <a:cs typeface="ＭＳ Ｐゴシック"/>
            </a:endParaRP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What are the roles and responsibilities of a mentor?</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Supervising mentees in conducting research (e.g., providing critique and technical support)</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Conveying the standards and values of the discipline (e.g., sharing stories, role modeling)</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Providing/creating opportunities that may support and promote the mentee’s career and personal development</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Sharing their personal professional network to help the mentee establish their own professional network</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What are the roles and responsibilities of a mentee?</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Initiating meetings with your mentor (e.g., scheduling the meeting, establishing the agenda, providing brief updates on progress)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Identifying and communicating your professional goals, needs and expectations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Asking for guidance and support and seeking clarification as needed</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Having the willingness to request and act upon feedback</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Why is it important?</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There is a reciprocal influence on each other’s personal development</a:t>
            </a:r>
          </a:p>
          <a:p>
            <a:pPr marL="1143000" marR="0" lvl="2"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Receiving guidance and helping the mentee to become familiar with the profession helps facilitate the mentee’s development of competencies and scholarly identity, as well as their intellectual, ethical and practical knowledge of the profession.</a:t>
            </a:r>
            <a:endParaRPr lang="en-US" dirty="0"/>
          </a:p>
          <a:p>
            <a:pPr marL="1143000" marR="0" lvl="2"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Interactions with mentees may provide mentors with a renewed sense of purpose as well as opportunities to reflect on and strengthen their supervisory abilities</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Depending on the context, there are different types of mentoring relationships that could be explored to support your social and intellectual needs. </a:t>
            </a:r>
          </a:p>
          <a:p>
            <a:pPr marL="1143000" marR="0" lvl="2"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Mentoring relationships based on relative differences in status and research experience (senior faculty/student to junior faculty/student or peer mentoring) </a:t>
            </a:r>
          </a:p>
          <a:p>
            <a:pPr marL="1143000" marR="0" lvl="2"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Mentoring relationships based on different group arrangements (one-on-one mentoring or group mentoring). </a:t>
            </a:r>
            <a:endParaRPr lang="en-US"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How does it relate to scholarly integrity?</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2000" dirty="0"/>
              <a:t>Clarifies the value of conducting research responsibly</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2000" dirty="0"/>
              <a:t>Fosters a culture of integrity based on trust, openness and mutual respect</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2000" dirty="0"/>
              <a:t>Develops a new generation of productive, competent, responsible and independent scholars</a:t>
            </a:r>
          </a:p>
          <a:p>
            <a:pPr marL="0" lvl="0" indent="0">
              <a:buFont typeface="Arial" panose="020B0604020202020204" pitchFamily="34" charset="0"/>
              <a:buNone/>
            </a:pPr>
            <a:endParaRPr lang="en-US" b="1" dirty="0"/>
          </a:p>
          <a:p>
            <a:pPr marL="0" lvl="0" indent="0">
              <a:buFont typeface="Arial" panose="020B0604020202020204" pitchFamily="34" charset="0"/>
              <a:buNone/>
            </a:pPr>
            <a:r>
              <a:rPr lang="en-US" b="1" dirty="0"/>
              <a:t>---</a:t>
            </a:r>
          </a:p>
          <a:p>
            <a:pPr marL="0" lvl="0" indent="0">
              <a:buFont typeface="Arial" panose="020B0604020202020204" pitchFamily="34" charset="0"/>
              <a:buNone/>
            </a:pPr>
            <a:r>
              <a:rPr lang="en-US" b="1" dirty="0"/>
              <a:t>Resources:</a:t>
            </a:r>
          </a:p>
          <a:p>
            <a:pPr marL="171450" lvl="0" indent="-171450">
              <a:buFont typeface="Arial" panose="020B0604020202020204" pitchFamily="34" charset="0"/>
              <a:buChar char="•"/>
            </a:pPr>
            <a:r>
              <a:rPr lang="en-US" b="0" dirty="0"/>
              <a:t>UBC Faculty of Graduate &amp; Postdoctoral Studies, Principles of Graduate Supervision. Available at: https://</a:t>
            </a:r>
            <a:r>
              <a:rPr lang="en-US" b="0" dirty="0" err="1"/>
              <a:t>www.grad.ubc.ca</a:t>
            </a:r>
            <a:r>
              <a:rPr lang="en-US" b="0" dirty="0"/>
              <a:t>/faculty-staff/information-supervisors/principles-graduate-supervision</a:t>
            </a:r>
          </a:p>
          <a:p>
            <a:pPr marL="171450" lvl="0" indent="-171450">
              <a:buFont typeface="Arial" panose="020B0604020202020204" pitchFamily="34" charset="0"/>
              <a:buChar char="•"/>
            </a:pPr>
            <a:r>
              <a:rPr lang="en-US" b="0" dirty="0"/>
              <a:t>UBC Faculty of Graduate &amp; Postdoctoral Studies, Handbook of Graduate Supervision. Available at: https://</a:t>
            </a:r>
            <a:r>
              <a:rPr lang="en-US" b="0" dirty="0" err="1"/>
              <a:t>www.grad.ubc.ca</a:t>
            </a:r>
            <a:r>
              <a:rPr lang="en-US" b="0" dirty="0"/>
              <a:t>/handbook-graduate-supervision </a:t>
            </a:r>
          </a:p>
          <a:p>
            <a:pPr marL="171450" lvl="0" indent="-171450">
              <a:buFont typeface="Arial" panose="020B0604020202020204" pitchFamily="34" charset="0"/>
              <a:buChar char="•"/>
            </a:pPr>
            <a:r>
              <a:rPr lang="en-US" b="0" dirty="0"/>
              <a:t>Northern Illinois University, Responsible Conduct of Research Module, Research Mentoring. Available at: https://</a:t>
            </a:r>
            <a:r>
              <a:rPr lang="en-US" b="0" dirty="0" err="1"/>
              <a:t>ori.hhs.gov</a:t>
            </a:r>
            <a:r>
              <a:rPr lang="en-US" b="0" dirty="0"/>
              <a:t>/education/products/</a:t>
            </a:r>
            <a:r>
              <a:rPr lang="en-US" b="0" dirty="0" err="1"/>
              <a:t>niu_mentorship</a:t>
            </a:r>
            <a:r>
              <a:rPr lang="en-US" b="0" dirty="0"/>
              <a:t>/mentoring/</a:t>
            </a:r>
            <a:r>
              <a:rPr lang="en-US" b="0" dirty="0" err="1"/>
              <a:t>meintro.html</a:t>
            </a:r>
            <a:endParaRPr lang="en-US" b="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5</a:t>
            </a:fld>
            <a:endParaRPr lang="en-US" altLang="en-US"/>
          </a:p>
        </p:txBody>
      </p:sp>
    </p:spTree>
    <p:extLst>
      <p:ext uri="{BB962C8B-B14F-4D97-AF65-F5344CB8AC3E}">
        <p14:creationId xmlns:p14="http://schemas.microsoft.com/office/powerpoint/2010/main" val="3256888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How does it relate to scholarly integrity?</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2000" dirty="0"/>
              <a:t>Clarifies the value of conducting research ethically and responsibly </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2000" dirty="0"/>
              <a:t>Fosters a culture of integrity based on trust, openness and mutual respect</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2000" dirty="0"/>
              <a:t>Develops a new generation of productive, competent, responsible and independent scholars</a:t>
            </a:r>
          </a:p>
          <a:p>
            <a:pPr marL="0" lvl="0" indent="0">
              <a:buFont typeface="Arial" panose="020B0604020202020204" pitchFamily="34" charset="0"/>
              <a:buNone/>
            </a:pPr>
            <a:r>
              <a:rPr lang="en-US" b="1" dirty="0"/>
              <a:t>---</a:t>
            </a:r>
          </a:p>
          <a:p>
            <a:pPr marL="0" lvl="0" indent="0">
              <a:buFont typeface="Arial" panose="020B0604020202020204" pitchFamily="34" charset="0"/>
              <a:buNone/>
            </a:pPr>
            <a:r>
              <a:rPr lang="en-US" b="1" dirty="0"/>
              <a:t>Resources:</a:t>
            </a:r>
          </a:p>
          <a:p>
            <a:pPr marL="171450" lvl="0" indent="-171450">
              <a:buFont typeface="Arial" panose="020B0604020202020204" pitchFamily="34" charset="0"/>
              <a:buChar char="•"/>
            </a:pPr>
            <a:r>
              <a:rPr lang="en-US" b="0" dirty="0"/>
              <a:t>UBC Faculty of Graduate &amp; Postdoctoral Studies, Principles of Graduate Supervision. Available at: https://</a:t>
            </a:r>
            <a:r>
              <a:rPr lang="en-US" b="0" dirty="0" err="1"/>
              <a:t>www.grad.ubc.ca</a:t>
            </a:r>
            <a:r>
              <a:rPr lang="en-US" b="0" dirty="0"/>
              <a:t>/faculty-staff/information-supervisors/principles-graduate-supervision</a:t>
            </a:r>
          </a:p>
          <a:p>
            <a:pPr marL="171450" lvl="0" indent="-171450">
              <a:buFont typeface="Arial" panose="020B0604020202020204" pitchFamily="34" charset="0"/>
              <a:buChar char="•"/>
            </a:pPr>
            <a:r>
              <a:rPr lang="en-US" b="0" dirty="0"/>
              <a:t>UBC Faculty of Graduate &amp; Postdoctoral Studies, Handbook of Graduate Supervision. Available at: https://</a:t>
            </a:r>
            <a:r>
              <a:rPr lang="en-US" b="0" dirty="0" err="1"/>
              <a:t>www.grad.ubc.ca</a:t>
            </a:r>
            <a:r>
              <a:rPr lang="en-US" b="0" dirty="0"/>
              <a:t>/handbook-graduate-supervision </a:t>
            </a:r>
          </a:p>
          <a:p>
            <a:pPr marL="171450" lvl="0" indent="-171450">
              <a:buFont typeface="Arial" panose="020B0604020202020204" pitchFamily="34" charset="0"/>
              <a:buChar char="•"/>
            </a:pPr>
            <a:r>
              <a:rPr lang="en-US" b="0" dirty="0"/>
              <a:t>Northern Illinois University, Responsible Conduct of Research Module, Research Mentoring. Available at: https://</a:t>
            </a:r>
            <a:r>
              <a:rPr lang="en-US" b="0" dirty="0" err="1"/>
              <a:t>ori.hhs.gov</a:t>
            </a:r>
            <a:r>
              <a:rPr lang="en-US" b="0" dirty="0"/>
              <a:t>/education/products/</a:t>
            </a:r>
            <a:r>
              <a:rPr lang="en-US" b="0" dirty="0" err="1"/>
              <a:t>niu_mentorship</a:t>
            </a:r>
            <a:r>
              <a:rPr lang="en-US" b="0" dirty="0"/>
              <a:t>/mentoring/</a:t>
            </a:r>
            <a:r>
              <a:rPr lang="en-US" b="0" dirty="0" err="1"/>
              <a:t>meintro.html</a:t>
            </a:r>
            <a:endParaRPr lang="en-US" b="0"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6</a:t>
            </a:fld>
            <a:endParaRPr lang="en-US" altLang="en-US"/>
          </a:p>
        </p:txBody>
      </p:sp>
    </p:spTree>
    <p:extLst>
      <p:ext uri="{BB962C8B-B14F-4D97-AF65-F5344CB8AC3E}">
        <p14:creationId xmlns:p14="http://schemas.microsoft.com/office/powerpoint/2010/main" val="617142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factors may include: </a:t>
            </a:r>
          </a:p>
          <a:p>
            <a:pPr marL="628650" lvl="1" indent="-171450">
              <a:buFont typeface="Arial" panose="020B0604020202020204" pitchFamily="34" charset="0"/>
              <a:buChar char="•"/>
            </a:pPr>
            <a:r>
              <a:rPr lang="en-US" dirty="0"/>
              <a:t>Cultural differences</a:t>
            </a:r>
          </a:p>
          <a:p>
            <a:pPr marL="628650" lvl="1" indent="-171450">
              <a:buFont typeface="Arial" panose="020B0604020202020204" pitchFamily="34" charset="0"/>
              <a:buChar char="•"/>
            </a:pPr>
            <a:r>
              <a:rPr lang="en-US" dirty="0"/>
              <a:t>Communication styles and approaches</a:t>
            </a:r>
          </a:p>
          <a:p>
            <a:pPr marL="628650" lvl="1" indent="-171450">
              <a:buFont typeface="Arial" panose="020B0604020202020204" pitchFamily="34" charset="0"/>
              <a:buChar char="•"/>
            </a:pPr>
            <a:r>
              <a:rPr lang="en-US" dirty="0"/>
              <a:t>Unconscious bias and assumptions</a:t>
            </a:r>
          </a:p>
          <a:p>
            <a:pPr marL="628650" lvl="1" indent="-171450">
              <a:buFont typeface="Arial" panose="020B0604020202020204" pitchFamily="34" charset="0"/>
              <a:buChar char="•"/>
            </a:pPr>
            <a:r>
              <a:rPr lang="en-US" dirty="0"/>
              <a:t>Power differential</a:t>
            </a:r>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7</a:t>
            </a:fld>
            <a:endParaRPr lang="en-US" altLang="en-US"/>
          </a:p>
        </p:txBody>
      </p:sp>
    </p:spTree>
    <p:extLst>
      <p:ext uri="{BB962C8B-B14F-4D97-AF65-F5344CB8AC3E}">
        <p14:creationId xmlns:p14="http://schemas.microsoft.com/office/powerpoint/2010/main" val="1909274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[This slide includes some high-level recommendations; please feel free to modify and adapt it to your own research context.]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Potential Reflection/Discussion Questions: </a:t>
            </a:r>
          </a:p>
          <a:p>
            <a:pPr marL="628650" lvl="1"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What are some topics to discuss at the early stages of developing your mentoring relationship? </a:t>
            </a:r>
          </a:p>
          <a:p>
            <a:pPr marL="1085850" lvl="2"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setting goals, handling conflict, time management, boundaries, co-creating processes and procedures, framework for authorship discussions, etc.</a:t>
            </a:r>
          </a:p>
          <a:p>
            <a:pPr marL="628650" lvl="1"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What are some factors and behaviours that could negatively impact the mentor-mentee relationship? </a:t>
            </a:r>
          </a:p>
          <a:p>
            <a:pPr marL="1085850" lvl="2"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Not adhering to established deadlines and expectations around time, poor communication, failure to recognize problems, failure to give credit, power differential, etc.</a:t>
            </a: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8</a:t>
            </a:fld>
            <a:endParaRPr lang="en-US" altLang="en-US"/>
          </a:p>
        </p:txBody>
      </p:sp>
    </p:spTree>
    <p:extLst>
      <p:ext uri="{BB962C8B-B14F-4D97-AF65-F5344CB8AC3E}">
        <p14:creationId xmlns:p14="http://schemas.microsoft.com/office/powerpoint/2010/main" val="649929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b="1" dirty="0"/>
              <a:t>Downloadable</a:t>
            </a:r>
          </a:p>
          <a:p>
            <a:pPr marL="285750" indent="-285750">
              <a:buFont typeface="Arial" panose="020B0604020202020204" pitchFamily="34" charset="0"/>
              <a:buChar char="•"/>
            </a:pPr>
            <a:r>
              <a:rPr lang="en-CA" sz="1200" dirty="0">
                <a:hlinkClick r:id="rId3"/>
              </a:rPr>
              <a:t>Graduate Student–Supervisor Expectation Checklist</a:t>
            </a:r>
            <a:r>
              <a:rPr lang="en-CA" sz="1200" dirty="0"/>
              <a:t>, UBC Okanagan: http://</a:t>
            </a:r>
            <a:r>
              <a:rPr lang="en-CA" sz="1200" dirty="0" err="1"/>
              <a:t>gradstudies.ok.ubc.ca</a:t>
            </a:r>
            <a:r>
              <a:rPr lang="en-CA" sz="1200" dirty="0"/>
              <a:t>/wp-content/uploads/sites/84/2019/03/Checklist_of_Expectations_for_Graduate_Student_and_Supervisor.pdf</a:t>
            </a:r>
          </a:p>
          <a:p>
            <a:pPr marL="285750" indent="-285750">
              <a:buFont typeface="Arial" panose="020B0604020202020204" pitchFamily="34" charset="0"/>
              <a:buChar char="•"/>
            </a:pPr>
            <a:r>
              <a:rPr lang="en-CA" sz="1200" dirty="0">
                <a:hlinkClick r:id="rId4"/>
              </a:rPr>
              <a:t>Graduate Student-Supervisor Expectation Form</a:t>
            </a:r>
            <a:r>
              <a:rPr lang="en-CA" sz="1200" dirty="0"/>
              <a:t>, UBC Vancouver: https://</a:t>
            </a:r>
            <a:r>
              <a:rPr lang="en-CA" sz="1200" dirty="0" err="1"/>
              <a:t>www.grad.ubc.ca</a:t>
            </a:r>
            <a:r>
              <a:rPr lang="en-CA" sz="1200" dirty="0"/>
              <a:t>/sites/default/files/doc/page/</a:t>
            </a:r>
            <a:r>
              <a:rPr lang="en-CA" sz="1200" dirty="0" err="1"/>
              <a:t>supervision_expectations.docx</a:t>
            </a:r>
            <a:endParaRPr lang="en-CA" sz="1200" dirty="0"/>
          </a:p>
          <a:p>
            <a:pPr marL="285750" indent="-285750">
              <a:buFont typeface="Arial" panose="020B0604020202020204" pitchFamily="34" charset="0"/>
              <a:buChar char="•"/>
            </a:pPr>
            <a:r>
              <a:rPr lang="en-CA" sz="1200" dirty="0">
                <a:hlinkClick r:id="rId5"/>
              </a:rPr>
              <a:t>Supervision Template Letter</a:t>
            </a:r>
            <a:r>
              <a:rPr lang="en-CA" sz="1200" dirty="0"/>
              <a:t>, UBC Vancouver: https://</a:t>
            </a:r>
            <a:r>
              <a:rPr lang="en-CA" sz="1200" dirty="0" err="1"/>
              <a:t>www.grad.ubc.ca</a:t>
            </a:r>
            <a:r>
              <a:rPr lang="en-CA" sz="1200" dirty="0"/>
              <a:t>/sites/default/files/doc/page/supervision_template_letter_0.doc</a:t>
            </a:r>
          </a:p>
          <a:p>
            <a:endParaRPr lang="en-US" sz="1200" b="1" dirty="0"/>
          </a:p>
          <a:p>
            <a:r>
              <a:rPr lang="en-US" sz="1200" b="1" dirty="0"/>
              <a:t>UBC Support Services</a:t>
            </a:r>
          </a:p>
          <a:p>
            <a:pPr marL="285750" indent="-285750">
              <a:buFont typeface="Arial" panose="020B0604020202020204" pitchFamily="34" charset="0"/>
              <a:buChar char="•"/>
            </a:pPr>
            <a:r>
              <a:rPr lang="en-US" sz="1200" dirty="0">
                <a:hlinkClick r:id="rId6"/>
              </a:rPr>
              <a:t>Principles of Graduate Supervision</a:t>
            </a:r>
            <a:r>
              <a:rPr lang="en-US" sz="1200" dirty="0"/>
              <a:t>, Faculty of Graduate &amp; Postdoctoral Studies: https://</a:t>
            </a:r>
            <a:r>
              <a:rPr lang="en-US" sz="1200" dirty="0" err="1"/>
              <a:t>www.grad.ubc.ca</a:t>
            </a:r>
            <a:r>
              <a:rPr lang="en-US" sz="1200" dirty="0"/>
              <a:t>/faculty-staff/information-supervisors/principles-graduate-supervision</a:t>
            </a:r>
          </a:p>
          <a:p>
            <a:pPr marL="285750" indent="-285750">
              <a:buFont typeface="Arial" panose="020B0604020202020204" pitchFamily="34" charset="0"/>
              <a:buChar char="•"/>
            </a:pPr>
            <a:r>
              <a:rPr lang="en-US" sz="1200" dirty="0">
                <a:hlinkClick r:id="rId7"/>
              </a:rPr>
              <a:t>Handbook of Graduate Supervision</a:t>
            </a:r>
            <a:r>
              <a:rPr lang="en-US" sz="1200" dirty="0"/>
              <a:t>, Faculty of Graduate &amp; Postdoctoral Studies: https://</a:t>
            </a:r>
            <a:r>
              <a:rPr lang="en-US" sz="1200" dirty="0" err="1"/>
              <a:t>www.grad.ubc.ca</a:t>
            </a:r>
            <a:r>
              <a:rPr lang="en-US" sz="1200" dirty="0"/>
              <a:t>/handbook-graduate-supervision</a:t>
            </a:r>
          </a:p>
          <a:p>
            <a:pPr marL="285750" indent="-285750">
              <a:buFont typeface="Arial" panose="020B0604020202020204" pitchFamily="34" charset="0"/>
              <a:buChar char="•"/>
            </a:pPr>
            <a:r>
              <a:rPr lang="en-CA" sz="1200" dirty="0">
                <a:hlinkClick r:id="rId8"/>
              </a:rPr>
              <a:t>Foundations of Career Planning Program</a:t>
            </a:r>
            <a:r>
              <a:rPr lang="en-CA" sz="1200" dirty="0"/>
              <a:t>, Postdoctoral Fellow Office: https://</a:t>
            </a:r>
            <a:r>
              <a:rPr lang="en-CA" sz="1200" dirty="0" err="1"/>
              <a:t>www.postdocs.ubc.ca</a:t>
            </a:r>
            <a:r>
              <a:rPr lang="en-CA" sz="1200" dirty="0"/>
              <a:t>/events/foundations-career-planning-program</a:t>
            </a:r>
          </a:p>
          <a:p>
            <a:endParaRPr lang="en-CA" sz="1200" b="1" dirty="0"/>
          </a:p>
          <a:p>
            <a:r>
              <a:rPr lang="en-US" sz="1200" b="1" dirty="0"/>
              <a:t>Relevant Statements &amp; Policies</a:t>
            </a:r>
          </a:p>
          <a:p>
            <a:pPr marL="285750" indent="-285750">
              <a:buFont typeface="Arial" panose="020B0604020202020204" pitchFamily="34" charset="0"/>
              <a:buChar char="•"/>
            </a:pPr>
            <a:r>
              <a:rPr lang="en-CA" sz="1200" dirty="0">
                <a:hlinkClick r:id="rId9"/>
              </a:rPr>
              <a:t>Respectful Environment Statement</a:t>
            </a:r>
            <a:r>
              <a:rPr lang="en-CA" sz="1200" dirty="0"/>
              <a:t>: http://</a:t>
            </a:r>
            <a:r>
              <a:rPr lang="en-CA" sz="1200" dirty="0" err="1"/>
              <a:t>www.hr.ubc.ca</a:t>
            </a:r>
            <a:r>
              <a:rPr lang="en-CA" sz="1200" dirty="0"/>
              <a:t>/respectful-environment/</a:t>
            </a:r>
            <a:endParaRPr lang="en-US" sz="1200" b="1" dirty="0"/>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endParaRPr lang="en-US" sz="1200" dirty="0"/>
          </a:p>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9</a:t>
            </a:fld>
            <a:endParaRPr lang="en-US" altLang="en-US"/>
          </a:p>
        </p:txBody>
      </p:sp>
    </p:spTree>
    <p:extLst>
      <p:ext uri="{BB962C8B-B14F-4D97-AF65-F5344CB8AC3E}">
        <p14:creationId xmlns:p14="http://schemas.microsoft.com/office/powerpoint/2010/main" val="4130092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6"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chemeClr val="tx1"/>
                </a:solidFill>
                <a:latin typeface="Arial"/>
                <a:cs typeface="Arial"/>
              </a:defRPr>
            </a:lvl1pPr>
          </a:lstStyle>
          <a:p>
            <a:pPr lvl="0"/>
            <a:r>
              <a:rPr lang="en-CA" dirty="0"/>
              <a:t>Click to edit Master text styles</a:t>
            </a:r>
          </a:p>
        </p:txBody>
      </p:sp>
      <p:sp>
        <p:nvSpPr>
          <p:cNvPr id="11"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chemeClr val="tx1"/>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12"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0C2344"/>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345882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 2">
    <p:bg>
      <p:bgPr>
        <a:solidFill>
          <a:schemeClr val="tx1"/>
        </a:solidFill>
        <a:effectLst/>
      </p:bgPr>
    </p:bg>
    <p:spTree>
      <p:nvGrpSpPr>
        <p:cNvPr id="1" name=""/>
        <p:cNvGrpSpPr/>
        <p:nvPr/>
      </p:nvGrpSpPr>
      <p:grpSpPr>
        <a:xfrm>
          <a:off x="0" y="0"/>
          <a:ext cx="0" cy="0"/>
          <a:chOff x="0" y="0"/>
          <a:chExt cx="0" cy="0"/>
        </a:xfrm>
      </p:grpSpPr>
      <p:pic>
        <p:nvPicPr>
          <p:cNvPr id="2" name="Picture 1" descr="1_2016_UBCStandard_Signature_ReverseRGB7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43038"/>
            <a:ext cx="477043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028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p:bg>
      <p:bgPr>
        <a:solidFill>
          <a:schemeClr val="tx1"/>
        </a:solidFill>
        <a:effectLst/>
      </p:bgPr>
    </p:bg>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9"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rgbClr val="FFFFFF"/>
                </a:solidFill>
                <a:latin typeface="Arial"/>
                <a:cs typeface="Arial"/>
              </a:defRPr>
            </a:lvl1pPr>
          </a:lstStyle>
          <a:p>
            <a:pPr lvl="0"/>
            <a:r>
              <a:rPr lang="en-CA" dirty="0"/>
              <a:t>Click to edit Master text styles</a:t>
            </a:r>
          </a:p>
        </p:txBody>
      </p:sp>
      <p:sp>
        <p:nvSpPr>
          <p:cNvPr id="7"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8"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81212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Slide - 2">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13B6998B-C52C-41F0-AEF0-6BD4B4E3F623}"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chemeClr val="tx1"/>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379775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section Slide - 3">
    <p:bg>
      <p:bgPr>
        <a:solidFill>
          <a:schemeClr val="tx1"/>
        </a:solidFill>
        <a:effectLst/>
      </p:bgPr>
    </p:bg>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E29CC655-4A5D-41C6-9A92-B5F450010DAB}"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rgbClr val="FFFFFF"/>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153734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 Slide - 1">
    <p:spTree>
      <p:nvGrpSpPr>
        <p:cNvPr id="1" name=""/>
        <p:cNvGrpSpPr/>
        <p:nvPr/>
      </p:nvGrpSpPr>
      <p:grpSpPr>
        <a:xfrm>
          <a:off x="0" y="0"/>
          <a:ext cx="0" cy="0"/>
          <a:chOff x="0" y="0"/>
          <a:chExt cx="0" cy="0"/>
        </a:xfrm>
      </p:grpSpPr>
      <p:pic>
        <p:nvPicPr>
          <p:cNvPr id="4" name="Picture 1"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9647E972-3DA8-4AA3-8E14-F9A16D7E0301}"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10"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88900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py Slide - 2">
    <p:bg>
      <p:bgPr>
        <a:solidFill>
          <a:schemeClr val="tx1"/>
        </a:solidFill>
        <a:effectLst/>
      </p:bgPr>
    </p:bg>
    <p:spTree>
      <p:nvGrpSpPr>
        <p:cNvPr id="1" name=""/>
        <p:cNvGrpSpPr/>
        <p:nvPr/>
      </p:nvGrpSpPr>
      <p:grpSpPr>
        <a:xfrm>
          <a:off x="0" y="0"/>
          <a:ext cx="0" cy="0"/>
          <a:chOff x="0" y="0"/>
          <a:chExt cx="0" cy="0"/>
        </a:xfrm>
      </p:grpSpPr>
      <p:pic>
        <p:nvPicPr>
          <p:cNvPr id="4"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239F170D-0679-44F3-B298-2880AF9F9BEF}"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6"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20005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cs Slide - 1">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67215BC8-88E3-495F-9578-14DCB5283356}"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422275"/>
            <a:ext cx="36353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283015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s Slide - 2">
    <p:bg>
      <p:bgPr>
        <a:solidFill>
          <a:schemeClr val="tx1"/>
        </a:solidFill>
        <a:effectLst/>
      </p:bgPr>
    </p:bg>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0C3C421A-2898-44BC-838D-20312EE78B11}"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47307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96555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2" name="Picture 1" descr="UBC_2016_Signature_Wide_28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39863"/>
            <a:ext cx="4770437"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250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948" r:id="rId1"/>
    <p:sldLayoutId id="2147484949" r:id="rId2"/>
    <p:sldLayoutId id="2147484950" r:id="rId3"/>
    <p:sldLayoutId id="2147484951" r:id="rId4"/>
    <p:sldLayoutId id="2147484952" r:id="rId5"/>
    <p:sldLayoutId id="2147484953" r:id="rId6"/>
    <p:sldLayoutId id="2147484954" r:id="rId7"/>
    <p:sldLayoutId id="2147484955" r:id="rId8"/>
    <p:sldLayoutId id="2147484956" r:id="rId9"/>
    <p:sldLayoutId id="2147484957" r:id="rId10"/>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5pPr>
      <a:lvl6pPr marL="457200" algn="ctr" defTabSz="457200" rtl="0" fontAlgn="base">
        <a:spcBef>
          <a:spcPct val="0"/>
        </a:spcBef>
        <a:spcAft>
          <a:spcPct val="0"/>
        </a:spcAft>
        <a:defRPr sz="4400">
          <a:solidFill>
            <a:schemeClr val="tx1"/>
          </a:solidFill>
          <a:latin typeface="Arial" charset="0"/>
          <a:ea typeface="ＭＳ Ｐゴシック" charset="-128"/>
        </a:defRPr>
      </a:lvl6pPr>
      <a:lvl7pPr marL="914400" algn="ctr" defTabSz="457200" rtl="0" fontAlgn="base">
        <a:spcBef>
          <a:spcPct val="0"/>
        </a:spcBef>
        <a:spcAft>
          <a:spcPct val="0"/>
        </a:spcAft>
        <a:defRPr sz="4400">
          <a:solidFill>
            <a:schemeClr val="tx1"/>
          </a:solidFill>
          <a:latin typeface="Arial" charset="0"/>
          <a:ea typeface="ＭＳ Ｐゴシック" charset="-128"/>
        </a:defRPr>
      </a:lvl7pPr>
      <a:lvl8pPr marL="1371600" algn="ctr" defTabSz="457200" rtl="0" fontAlgn="base">
        <a:spcBef>
          <a:spcPct val="0"/>
        </a:spcBef>
        <a:spcAft>
          <a:spcPct val="0"/>
        </a:spcAft>
        <a:defRPr sz="4400">
          <a:solidFill>
            <a:schemeClr val="tx1"/>
          </a:solidFill>
          <a:latin typeface="Arial" charset="0"/>
          <a:ea typeface="ＭＳ Ｐゴシック" charset="-128"/>
        </a:defRPr>
      </a:lvl8pPr>
      <a:lvl9pPr marL="1828800" algn="ctr" defTabSz="457200" rtl="0" fontAlgn="base">
        <a:spcBef>
          <a:spcPct val="0"/>
        </a:spcBef>
        <a:spcAft>
          <a:spcPct val="0"/>
        </a:spcAft>
        <a:defRPr sz="4400">
          <a:solidFill>
            <a:schemeClr val="tx1"/>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bc.ca1.qualtrics.com/jfe/form/SV_e8xLZLLOBmMcGK9"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universitycounsel-2015.sites.olt.ubc.ca/files/2020/07/Scholarly-Integrity-Policy_SC6.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mailto:research.innovation@ubc.ca?subject=[Scholarly%20Integrity%20Initiative]%20Teaching%20Resourc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hyperlink" Target="https://www.grad.ubc.ca/handbook-graduate-supervision" TargetMode="External"/><Relationship Id="rId3" Type="http://schemas.openxmlformats.org/officeDocument/2006/relationships/image" Target="../media/image6.png"/><Relationship Id="rId7" Type="http://schemas.openxmlformats.org/officeDocument/2006/relationships/hyperlink" Target="https://www.grad.ubc.ca/faculty-staff/information-supervisors/principles-graduate-supervision"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hyperlink" Target="https://www.grad.ubc.ca/sites/default/files/doc/page/supervision_template_letter_0.doc" TargetMode="External"/><Relationship Id="rId5" Type="http://schemas.openxmlformats.org/officeDocument/2006/relationships/hyperlink" Target="https://www.grad.ubc.ca/sites/default/files/doc/page/supervision_expectations.docx" TargetMode="External"/><Relationship Id="rId10" Type="http://schemas.openxmlformats.org/officeDocument/2006/relationships/hyperlink" Target="http://www.hr.ubc.ca/respectful-environment/" TargetMode="External"/><Relationship Id="rId4" Type="http://schemas.openxmlformats.org/officeDocument/2006/relationships/hyperlink" Target="http://gradstudies.ok.ubc.ca/wp-content/uploads/sites/84/2019/03/Checklist_of_Expectations_for_Graduate_Student_and_Supervisor.pdf" TargetMode="External"/><Relationship Id="rId9" Type="http://schemas.openxmlformats.org/officeDocument/2006/relationships/hyperlink" Target="https://www.postdocs.ubc.ca/events/foundations-career-planning-progra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2A549F-6CFA-9F4D-99AB-16E1FD2367C5}"/>
              </a:ext>
            </a:extLst>
          </p:cNvPr>
          <p:cNvSpPr>
            <a:spLocks noGrp="1"/>
          </p:cNvSpPr>
          <p:nvPr>
            <p:ph type="body" sz="quarter" idx="13"/>
          </p:nvPr>
        </p:nvSpPr>
        <p:spPr>
          <a:xfrm>
            <a:off x="438954" y="1203598"/>
            <a:ext cx="7661438" cy="3625578"/>
          </a:xfrm>
        </p:spPr>
        <p:txBody>
          <a:bodyPr/>
          <a:lstStyle/>
          <a:p>
            <a:pPr>
              <a:spcAft>
                <a:spcPts val="1800"/>
              </a:spcAft>
            </a:pPr>
            <a:r>
              <a:rPr lang="en-US" sz="1800" dirty="0"/>
              <a:t>This slide package is provided by the Scholarly Integrity Initiative. Thank you for promoting conversations about, and raising awareness of, </a:t>
            </a:r>
            <a:br>
              <a:rPr lang="en-US" sz="1800" dirty="0"/>
            </a:br>
            <a:r>
              <a:rPr lang="en-US" sz="1800" dirty="0"/>
              <a:t>the responsible conduct of research.</a:t>
            </a:r>
            <a:endParaRPr lang="en-US" altLang="en-US" sz="1800" dirty="0"/>
          </a:p>
          <a:p>
            <a:pPr>
              <a:spcAft>
                <a:spcPts val="1800"/>
              </a:spcAft>
            </a:pPr>
            <a:r>
              <a:rPr lang="en-US" altLang="en-US" sz="1600" dirty="0"/>
              <a:t>We hope that by facilitating group discussions though these materials, we can better understand our research and scholarly practices, identify best practices, and foster a strong and diverse research culture that embraces integrity, collegiality and service at UBC. </a:t>
            </a:r>
          </a:p>
          <a:p>
            <a:pPr>
              <a:spcAft>
                <a:spcPts val="1800"/>
              </a:spcAft>
            </a:pPr>
            <a:r>
              <a:rPr lang="en-US" sz="1600" dirty="0"/>
              <a:t>In an effort to continuously improve, we would appreciate a few minutes of your time to provide feedback on this resource after you have used it. Please share your thoughts by completing this </a:t>
            </a:r>
            <a:r>
              <a:rPr lang="en-US" sz="1600" b="1" dirty="0">
                <a:hlinkClick r:id="rId3"/>
              </a:rPr>
              <a:t>short survey</a:t>
            </a:r>
            <a:r>
              <a:rPr lang="en-US" sz="1600" dirty="0"/>
              <a:t>.</a:t>
            </a:r>
          </a:p>
          <a:p>
            <a:endParaRPr lang="en-US" sz="1600" dirty="0"/>
          </a:p>
        </p:txBody>
      </p:sp>
      <p:sp>
        <p:nvSpPr>
          <p:cNvPr id="4" name="Text Placeholder 1">
            <a:extLst>
              <a:ext uri="{FF2B5EF4-FFF2-40B4-BE49-F238E27FC236}">
                <a16:creationId xmlns:a16="http://schemas.microsoft.com/office/drawing/2014/main" id="{6AB894AD-61FD-4F1A-9D8A-F7BBB4E2535F}"/>
              </a:ext>
            </a:extLst>
          </p:cNvPr>
          <p:cNvSpPr>
            <a:spLocks noGrp="1"/>
          </p:cNvSpPr>
          <p:nvPr>
            <p:ph type="body" sz="quarter" idx="11"/>
          </p:nvPr>
        </p:nvSpPr>
        <p:spPr>
          <a:xfrm>
            <a:off x="438954" y="411511"/>
            <a:ext cx="7661438" cy="623331"/>
          </a:xfrm>
        </p:spPr>
        <p:txBody>
          <a:bodyPr/>
          <a:lstStyle/>
          <a:p>
            <a:r>
              <a:rPr lang="en-US" altLang="en-US" dirty="0">
                <a:solidFill>
                  <a:srgbClr val="0055B7"/>
                </a:solidFill>
              </a:rPr>
              <a:t>INSTRUCTIONS FOR CONTENT FACILITATORS</a:t>
            </a:r>
          </a:p>
        </p:txBody>
      </p:sp>
    </p:spTree>
    <p:extLst>
      <p:ext uri="{BB962C8B-B14F-4D97-AF65-F5344CB8AC3E}">
        <p14:creationId xmlns:p14="http://schemas.microsoft.com/office/powerpoint/2010/main" val="2782203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65125" y="1276350"/>
            <a:ext cx="5646738" cy="1058863"/>
          </a:xfrm>
        </p:spPr>
        <p:txBody>
          <a:bodyPr/>
          <a:lstStyle/>
          <a:p>
            <a:pPr>
              <a:buFont typeface="Arial" charset="0"/>
              <a:buNone/>
              <a:defRPr/>
            </a:pPr>
            <a:r>
              <a:rPr lang="en-US" dirty="0">
                <a:ea typeface="ＭＳ Ｐゴシック" charset="-128"/>
              </a:rPr>
              <a:t>Additional content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22928F2C-219B-D947-968C-F92F7C4AA825}"/>
              </a:ext>
            </a:extLst>
          </p:cNvPr>
          <p:cNvSpPr>
            <a:spLocks noGrp="1"/>
          </p:cNvSpPr>
          <p:nvPr>
            <p:ph type="body" sz="quarter" idx="11"/>
          </p:nvPr>
        </p:nvSpPr>
        <p:spPr>
          <a:xfrm>
            <a:off x="365586" y="915566"/>
            <a:ext cx="7302757" cy="1060178"/>
          </a:xfrm>
        </p:spPr>
        <p:txBody>
          <a:bodyPr/>
          <a:lstStyle/>
          <a:p>
            <a:pPr>
              <a:lnSpc>
                <a:spcPct val="80000"/>
              </a:lnSpc>
              <a:spcAft>
                <a:spcPts val="600"/>
              </a:spcAft>
            </a:pPr>
            <a:r>
              <a:rPr lang="en-US" sz="2800" dirty="0">
                <a:solidFill>
                  <a:srgbClr val="0055B7"/>
                </a:solidFill>
              </a:rPr>
              <a:t>Mentorship is a Responsibility of the Community</a:t>
            </a:r>
          </a:p>
        </p:txBody>
      </p:sp>
      <p:sp>
        <p:nvSpPr>
          <p:cNvPr id="7" name="Rectangle 6">
            <a:extLst>
              <a:ext uri="{FF2B5EF4-FFF2-40B4-BE49-F238E27FC236}">
                <a16:creationId xmlns:a16="http://schemas.microsoft.com/office/drawing/2014/main" id="{4940332D-0091-9945-B945-DD32FF31C066}"/>
              </a:ext>
            </a:extLst>
          </p:cNvPr>
          <p:cNvSpPr/>
          <p:nvPr/>
        </p:nvSpPr>
        <p:spPr>
          <a:xfrm>
            <a:off x="1079612" y="2392308"/>
            <a:ext cx="7164796" cy="2123658"/>
          </a:xfrm>
          <a:prstGeom prst="rect">
            <a:avLst/>
          </a:prstGeom>
        </p:spPr>
        <p:txBody>
          <a:bodyPr wrap="square">
            <a:spAutoFit/>
          </a:bodyPr>
          <a:lstStyle/>
          <a:p>
            <a:r>
              <a:rPr lang="en-CA" sz="2000" i="1" dirty="0"/>
              <a:t>[Mentorship] is a process of interactive, reciprocal, intellectual, and ethical dialogue. It is a process that involves engagement with a community or communities of scholars to support the development of professional judgment and learning to create, transform, and share knowledge.</a:t>
            </a:r>
          </a:p>
          <a:p>
            <a:endParaRPr lang="en-CA" sz="2000" i="1" dirty="0"/>
          </a:p>
          <a:p>
            <a:pPr algn="r"/>
            <a:r>
              <a:rPr lang="en-CA" sz="1200" i="1" dirty="0"/>
              <a:t>- UBC Graduate Supervision Leadership Group </a:t>
            </a:r>
          </a:p>
        </p:txBody>
      </p:sp>
      <p:sp>
        <p:nvSpPr>
          <p:cNvPr id="8" name="TextBox 7">
            <a:extLst>
              <a:ext uri="{FF2B5EF4-FFF2-40B4-BE49-F238E27FC236}">
                <a16:creationId xmlns:a16="http://schemas.microsoft.com/office/drawing/2014/main" id="{39E9916D-576F-5C4F-9E6E-CB0B0F0963A2}"/>
              </a:ext>
            </a:extLst>
          </p:cNvPr>
          <p:cNvSpPr txBox="1"/>
          <p:nvPr/>
        </p:nvSpPr>
        <p:spPr>
          <a:xfrm>
            <a:off x="287524" y="1892037"/>
            <a:ext cx="922047" cy="1862048"/>
          </a:xfrm>
          <a:prstGeom prst="rect">
            <a:avLst/>
          </a:prstGeom>
          <a:noFill/>
        </p:spPr>
        <p:txBody>
          <a:bodyPr wrap="none" rtlCol="0">
            <a:spAutoFit/>
          </a:bodyPr>
          <a:lstStyle/>
          <a:p>
            <a:r>
              <a:rPr lang="en-US" sz="11500" b="1" dirty="0"/>
              <a:t>“</a:t>
            </a:r>
          </a:p>
        </p:txBody>
      </p:sp>
      <p:pic>
        <p:nvPicPr>
          <p:cNvPr id="9" name="Picture 8">
            <a:extLst>
              <a:ext uri="{FF2B5EF4-FFF2-40B4-BE49-F238E27FC236}">
                <a16:creationId xmlns:a16="http://schemas.microsoft.com/office/drawing/2014/main" id="{F3021E96-C329-BB43-9F90-CFC756FD2156}"/>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519785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C2F70F-B316-DA41-84B7-69F4F4F5494B}"/>
              </a:ext>
            </a:extLst>
          </p:cNvPr>
          <p:cNvSpPr>
            <a:spLocks noGrp="1"/>
          </p:cNvSpPr>
          <p:nvPr>
            <p:ph type="body" sz="quarter" idx="11"/>
          </p:nvPr>
        </p:nvSpPr>
        <p:spPr/>
        <p:txBody>
          <a:bodyPr/>
          <a:lstStyle/>
          <a:p>
            <a:r>
              <a:rPr lang="en-US" dirty="0"/>
              <a:t>Case Studies</a:t>
            </a:r>
          </a:p>
        </p:txBody>
      </p:sp>
    </p:spTree>
    <p:extLst>
      <p:ext uri="{BB962C8B-B14F-4D97-AF65-F5344CB8AC3E}">
        <p14:creationId xmlns:p14="http://schemas.microsoft.com/office/powerpoint/2010/main" val="163473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2">
            <a:extLst>
              <a:ext uri="{FF2B5EF4-FFF2-40B4-BE49-F238E27FC236}">
                <a16:creationId xmlns:a16="http://schemas.microsoft.com/office/drawing/2014/main" id="{A1440ED1-5B60-9049-BF9E-B8D7FFE2C32F}"/>
              </a:ext>
            </a:extLst>
          </p:cNvPr>
          <p:cNvSpPr txBox="1">
            <a:spLocks/>
          </p:cNvSpPr>
          <p:nvPr/>
        </p:nvSpPr>
        <p:spPr>
          <a:xfrm>
            <a:off x="351936" y="1131590"/>
            <a:ext cx="7733446" cy="3528392"/>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00000"/>
              </a:lnSpc>
              <a:spcBef>
                <a:spcPts val="1800"/>
              </a:spcBef>
            </a:pPr>
            <a:r>
              <a:rPr lang="en-US" sz="2000" dirty="0"/>
              <a:t>The department head strongly believes in the inclusion of diverse perspectives. For this purpose, they frequently request Dr. Nguyen, an untenured junior member of faculty, to serve on university, other academic organizations and departmental committees. </a:t>
            </a:r>
          </a:p>
          <a:p>
            <a:pPr>
              <a:lnSpc>
                <a:spcPct val="100000"/>
              </a:lnSpc>
              <a:spcBef>
                <a:spcPts val="1800"/>
              </a:spcBef>
            </a:pPr>
            <a:r>
              <a:rPr lang="en-US" sz="2000" dirty="0"/>
              <a:t>Dr. Nguyen feels obligated to say yes to these commitments and their research is suffering. They also feel guilty for not adequately supervising and supporting their graduate students’ learning because of their many obligations.</a:t>
            </a:r>
          </a:p>
          <a:p>
            <a:pPr>
              <a:lnSpc>
                <a:spcPct val="100000"/>
              </a:lnSpc>
              <a:spcBef>
                <a:spcPts val="1800"/>
              </a:spcBef>
            </a:pPr>
            <a:r>
              <a:rPr lang="en-US" sz="2000" dirty="0"/>
              <a:t>What are some potential implications of this situation?</a:t>
            </a:r>
          </a:p>
        </p:txBody>
      </p:sp>
    </p:spTree>
    <p:extLst>
      <p:ext uri="{BB962C8B-B14F-4D97-AF65-F5344CB8AC3E}">
        <p14:creationId xmlns:p14="http://schemas.microsoft.com/office/powerpoint/2010/main" val="4132629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223E75-7779-4745-846A-0B51517BED3C}"/>
              </a:ext>
            </a:extLst>
          </p:cNvPr>
          <p:cNvPicPr>
            <a:picLocks noChangeAspect="1"/>
          </p:cNvPicPr>
          <p:nvPr/>
        </p:nvPicPr>
        <p:blipFill>
          <a:blip r:embed="rId3"/>
          <a:stretch>
            <a:fillRect/>
          </a:stretch>
        </p:blipFill>
        <p:spPr>
          <a:xfrm>
            <a:off x="135890" y="123478"/>
            <a:ext cx="8872219" cy="550391"/>
          </a:xfrm>
          <a:prstGeom prst="rect">
            <a:avLst/>
          </a:prstGeom>
        </p:spPr>
      </p:pic>
      <p:sp>
        <p:nvSpPr>
          <p:cNvPr id="5" name="Text Placeholder 2">
            <a:extLst>
              <a:ext uri="{FF2B5EF4-FFF2-40B4-BE49-F238E27FC236}">
                <a16:creationId xmlns:a16="http://schemas.microsoft.com/office/drawing/2014/main" id="{884A64B9-08AE-C542-9E12-94AFFF2815F4}"/>
              </a:ext>
            </a:extLst>
          </p:cNvPr>
          <p:cNvSpPr txBox="1">
            <a:spLocks/>
          </p:cNvSpPr>
          <p:nvPr/>
        </p:nvSpPr>
        <p:spPr>
          <a:xfrm>
            <a:off x="351936" y="843558"/>
            <a:ext cx="7733446" cy="3528392"/>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00000"/>
              </a:lnSpc>
              <a:spcBef>
                <a:spcPts val="1800"/>
              </a:spcBef>
            </a:pPr>
            <a:r>
              <a:rPr lang="en-US" sz="2000" dirty="0"/>
              <a:t>Prof. Pye is a well-known and well-funded researcher who travels frequently to work with collaborators. As a result, Sam, a graduate student has only infrequent 1:1 meetings with Prof. Pye during their studies. </a:t>
            </a:r>
          </a:p>
          <a:p>
            <a:pPr>
              <a:lnSpc>
                <a:spcPct val="100000"/>
              </a:lnSpc>
              <a:spcBef>
                <a:spcPts val="1800"/>
              </a:spcBef>
            </a:pPr>
            <a:r>
              <a:rPr lang="en-US" sz="2000" dirty="0"/>
              <a:t>Sam sent a draft research proposal and sought feedback from Prof. Pye. Three months went by before Sam received any feedback. Sam revised and further developed the proposal. After several attempts, Sam finally managed to schedule a meeting with Prof. Pye. Sam was surprised to learn that Prof. Pye was critical about their proposal and encouraged them to pursue a different research direction. </a:t>
            </a:r>
          </a:p>
          <a:p>
            <a:pPr>
              <a:lnSpc>
                <a:spcPct val="100000"/>
              </a:lnSpc>
              <a:spcBef>
                <a:spcPts val="1800"/>
              </a:spcBef>
            </a:pPr>
            <a:r>
              <a:rPr lang="en-US" sz="2000" dirty="0"/>
              <a:t>What factors contributed to this situation?</a:t>
            </a:r>
          </a:p>
        </p:txBody>
      </p:sp>
    </p:spTree>
    <p:extLst>
      <p:ext uri="{BB962C8B-B14F-4D97-AF65-F5344CB8AC3E}">
        <p14:creationId xmlns:p14="http://schemas.microsoft.com/office/powerpoint/2010/main" val="441631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60D4F1-BCF8-7941-8BD6-CFFAAFFE6916}"/>
              </a:ext>
            </a:extLst>
          </p:cNvPr>
          <p:cNvSpPr>
            <a:spLocks noGrp="1"/>
          </p:cNvSpPr>
          <p:nvPr>
            <p:ph type="body" sz="quarter" idx="11"/>
          </p:nvPr>
        </p:nvSpPr>
        <p:spPr/>
        <p:txBody>
          <a:bodyPr/>
          <a:lstStyle/>
          <a:p>
            <a:r>
              <a:rPr lang="en-US" altLang="en-US" dirty="0">
                <a:solidFill>
                  <a:srgbClr val="0055B7"/>
                </a:solidFill>
              </a:rPr>
              <a:t>How to use this resource</a:t>
            </a:r>
          </a:p>
        </p:txBody>
      </p:sp>
      <p:sp>
        <p:nvSpPr>
          <p:cNvPr id="3" name="Text Placeholder 2">
            <a:extLst>
              <a:ext uri="{FF2B5EF4-FFF2-40B4-BE49-F238E27FC236}">
                <a16:creationId xmlns:a16="http://schemas.microsoft.com/office/drawing/2014/main" id="{68CF607B-E815-A042-A116-07B1D4219DD0}"/>
              </a:ext>
            </a:extLst>
          </p:cNvPr>
          <p:cNvSpPr>
            <a:spLocks noGrp="1"/>
          </p:cNvSpPr>
          <p:nvPr>
            <p:ph type="body" sz="quarter" idx="13"/>
          </p:nvPr>
        </p:nvSpPr>
        <p:spPr/>
        <p:txBody>
          <a:bodyPr/>
          <a:lstStyle/>
          <a:p>
            <a:pPr>
              <a:spcAft>
                <a:spcPts val="1800"/>
              </a:spcAft>
            </a:pPr>
            <a:r>
              <a:rPr lang="en-US" altLang="en-US" sz="1600" dirty="0"/>
              <a:t>There are two sections to this slide deck resource. </a:t>
            </a:r>
          </a:p>
          <a:p>
            <a:pPr marL="228600" indent="-228600">
              <a:spcAft>
                <a:spcPts val="1800"/>
              </a:spcAft>
              <a:buFont typeface="+mj-lt"/>
              <a:buAutoNum type="arabicPeriod"/>
            </a:pPr>
            <a:r>
              <a:rPr lang="en-US" altLang="en-US" sz="1600" dirty="0"/>
              <a:t>The first section is a core slide presentation. Use this to introduce concepts, discuss terminology, and generate discussion with your audience. </a:t>
            </a:r>
          </a:p>
          <a:p>
            <a:pPr marL="228600" indent="-228600">
              <a:spcAft>
                <a:spcPts val="1800"/>
              </a:spcAft>
              <a:buFont typeface="+mj-lt"/>
              <a:buAutoNum type="arabicPeriod"/>
            </a:pPr>
            <a:r>
              <a:rPr lang="en-US" altLang="en-US" sz="1600" dirty="0"/>
              <a:t>The second section includes additional slides that you can add to the core presentation, depending on the needs of your audience.</a:t>
            </a:r>
          </a:p>
          <a:p>
            <a:pPr>
              <a:spcAft>
                <a:spcPts val="1800"/>
              </a:spcAft>
            </a:pPr>
            <a:r>
              <a:rPr lang="en-US" altLang="en-US" sz="1600" dirty="0"/>
              <a:t>Facilitator notes are provided with each slide. Before delivering this material, you should familiarize yourself with the </a:t>
            </a:r>
            <a:r>
              <a:rPr lang="en-US" altLang="en-US" sz="1600" dirty="0">
                <a:hlinkClick r:id="rId3"/>
              </a:rPr>
              <a:t>Scholarly Integrity Policy </a:t>
            </a:r>
            <a:r>
              <a:rPr lang="en-US" altLang="en-US" sz="1600" dirty="0"/>
              <a:t>and the relevant scholarly standards within your discipline. If you need additional support, please contact the </a:t>
            </a:r>
            <a:r>
              <a:rPr lang="en-US" altLang="en-US" sz="1600" dirty="0">
                <a:hlinkClick r:id="rId4"/>
              </a:rPr>
              <a:t>Scholarly Integrity Initiative</a:t>
            </a:r>
            <a:r>
              <a:rPr lang="en-US" altLang="en-US" sz="1600" dirty="0"/>
              <a:t>. </a:t>
            </a:r>
          </a:p>
        </p:txBody>
      </p:sp>
    </p:spTree>
    <p:extLst>
      <p:ext uri="{BB962C8B-B14F-4D97-AF65-F5344CB8AC3E}">
        <p14:creationId xmlns:p14="http://schemas.microsoft.com/office/powerpoint/2010/main" val="3077371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6ECC0F-2F24-4564-8925-70702CC8B07F}"/>
              </a:ext>
            </a:extLst>
          </p:cNvPr>
          <p:cNvSpPr>
            <a:spLocks noGrp="1"/>
          </p:cNvSpPr>
          <p:nvPr>
            <p:ph type="body" sz="quarter" idx="11"/>
          </p:nvPr>
        </p:nvSpPr>
        <p:spPr/>
        <p:txBody>
          <a:bodyPr/>
          <a:lstStyle/>
          <a:p>
            <a:r>
              <a:rPr lang="en-US" dirty="0">
                <a:solidFill>
                  <a:srgbClr val="0055B7"/>
                </a:solidFill>
              </a:rPr>
              <a:t>ADAPTING AND SHARING THIS RESOURCE</a:t>
            </a:r>
            <a:endParaRPr lang="en-CA" dirty="0">
              <a:solidFill>
                <a:srgbClr val="0055B7"/>
              </a:solidFill>
            </a:endParaRPr>
          </a:p>
        </p:txBody>
      </p:sp>
      <p:sp>
        <p:nvSpPr>
          <p:cNvPr id="3" name="Text Placeholder 2">
            <a:extLst>
              <a:ext uri="{FF2B5EF4-FFF2-40B4-BE49-F238E27FC236}">
                <a16:creationId xmlns:a16="http://schemas.microsoft.com/office/drawing/2014/main" id="{0A0C6821-54B2-487F-A6DA-C110B5897FF6}"/>
              </a:ext>
            </a:extLst>
          </p:cNvPr>
          <p:cNvSpPr>
            <a:spLocks noGrp="1"/>
          </p:cNvSpPr>
          <p:nvPr>
            <p:ph type="body" sz="quarter" idx="13"/>
          </p:nvPr>
        </p:nvSpPr>
        <p:spPr/>
        <p:txBody>
          <a:bodyPr/>
          <a:lstStyle/>
          <a:p>
            <a:r>
              <a:rPr lang="en-US" altLang="en-US" sz="1600" dirty="0"/>
              <a:t>This introductory slide deck is licensed under the </a:t>
            </a:r>
            <a:r>
              <a:rPr lang="en-US" altLang="en-US" sz="1600" b="1" dirty="0"/>
              <a:t>Creative Commons Attribution 4.0 International License</a:t>
            </a:r>
            <a:r>
              <a:rPr lang="en-US" altLang="en-US" sz="1600" dirty="0"/>
              <a:t>, which allows you to share and adapt this resource as long as you give appropriate</a:t>
            </a:r>
            <a:r>
              <a:rPr lang="en-CA" sz="1600" dirty="0"/>
              <a:t> credit, provide a link to the license and indicate if changes were made to the content. For more information about this license, please visit: </a:t>
            </a:r>
            <a:r>
              <a:rPr lang="en-US" sz="1600" dirty="0">
                <a:hlinkClick r:id="rId3"/>
              </a:rPr>
              <a:t>http://creativecommons.org/licenses/by/4.0/</a:t>
            </a:r>
            <a:r>
              <a:rPr lang="en-US" sz="1600" dirty="0"/>
              <a:t> </a:t>
            </a:r>
            <a:endParaRPr lang="en-CA" sz="1600" dirty="0"/>
          </a:p>
          <a:p>
            <a:endParaRPr lang="en-CA" sz="1600" dirty="0"/>
          </a:p>
          <a:p>
            <a:r>
              <a:rPr lang="en-US" altLang="en-US" sz="1600" dirty="0"/>
              <a:t>Please attribute to the Scholarly Integrity Initiative, Office of the Vice-President, Research &amp; Innovation, The University of British Columbia. </a:t>
            </a:r>
          </a:p>
          <a:p>
            <a:endParaRPr lang="en-US" sz="1600" dirty="0"/>
          </a:p>
          <a:p>
            <a:endParaRPr lang="en-CA" dirty="0"/>
          </a:p>
        </p:txBody>
      </p:sp>
      <p:pic>
        <p:nvPicPr>
          <p:cNvPr id="4" name="Picture 2" descr="Creative Commons Licence">
            <a:extLst>
              <a:ext uri="{FF2B5EF4-FFF2-40B4-BE49-F238E27FC236}">
                <a16:creationId xmlns:a16="http://schemas.microsoft.com/office/drawing/2014/main" id="{6A593379-5936-4F42-B9E2-BA98AB475A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14388"/>
            <a:ext cx="901576" cy="31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674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5124" y="1331913"/>
            <a:ext cx="5719043" cy="1824037"/>
          </a:xfrm>
        </p:spPr>
        <p:txBody>
          <a:bodyPr/>
          <a:lstStyle/>
          <a:p>
            <a:pPr>
              <a:buFont typeface="Arial" charset="0"/>
              <a:buNone/>
              <a:defRPr/>
            </a:pPr>
            <a:r>
              <a:rPr lang="en-US" spc="100" dirty="0" err="1">
                <a:solidFill>
                  <a:srgbClr val="0055B7"/>
                </a:solidFill>
                <a:ea typeface="ＭＳ Ｐゴシック" charset="-128"/>
              </a:rPr>
              <a:t>MentoRING</a:t>
            </a:r>
            <a:r>
              <a:rPr lang="en-US" spc="100" dirty="0">
                <a:solidFill>
                  <a:srgbClr val="0055B7"/>
                </a:solidFill>
                <a:ea typeface="ＭＳ Ｐゴシック" charset="-128"/>
              </a:rPr>
              <a:t> </a:t>
            </a:r>
            <a:r>
              <a:rPr lang="en-US" spc="100" dirty="0" err="1">
                <a:solidFill>
                  <a:srgbClr val="0055B7"/>
                </a:solidFill>
                <a:ea typeface="ＭＳ Ｐゴシック" charset="-128"/>
              </a:rPr>
              <a:t>RelationshipS</a:t>
            </a:r>
            <a:endParaRPr lang="en-US" spc="100" dirty="0">
              <a:solidFill>
                <a:srgbClr val="0055B7"/>
              </a:solidFill>
              <a:ea typeface="ＭＳ Ｐゴシック" charset="-128"/>
            </a:endParaRPr>
          </a:p>
        </p:txBody>
      </p:sp>
      <p:sp>
        <p:nvSpPr>
          <p:cNvPr id="3" name="Text Placeholder 2"/>
          <p:cNvSpPr>
            <a:spLocks noGrp="1"/>
          </p:cNvSpPr>
          <p:nvPr>
            <p:ph type="body" sz="quarter" idx="12"/>
          </p:nvPr>
        </p:nvSpPr>
        <p:spPr>
          <a:xfrm>
            <a:off x="365125" y="3003550"/>
            <a:ext cx="5430838" cy="322263"/>
          </a:xfrm>
        </p:spPr>
        <p:txBody>
          <a:bodyPr/>
          <a:lstStyle/>
          <a:p>
            <a:pPr>
              <a:buFont typeface="Arial" charset="0"/>
              <a:buNone/>
              <a:defRPr/>
            </a:pPr>
            <a:r>
              <a:rPr lang="en-US" dirty="0">
                <a:ea typeface="ＭＳ Ｐゴシック" charset="-128"/>
              </a:rPr>
              <a:t>The Scholarly Integrity Initiative </a:t>
            </a:r>
          </a:p>
        </p:txBody>
      </p:sp>
      <p:sp>
        <p:nvSpPr>
          <p:cNvPr id="4" name="Text Placeholder 3"/>
          <p:cNvSpPr>
            <a:spLocks noGrp="1"/>
          </p:cNvSpPr>
          <p:nvPr>
            <p:ph type="body" sz="quarter" idx="13"/>
          </p:nvPr>
        </p:nvSpPr>
        <p:spPr>
          <a:xfrm>
            <a:off x="365125" y="3508375"/>
            <a:ext cx="5430838" cy="320675"/>
          </a:xfrm>
        </p:spPr>
        <p:txBody>
          <a:bodyPr/>
          <a:lstStyle/>
          <a:p>
            <a:pPr>
              <a:buFont typeface="Arial" charset="0"/>
              <a:buNone/>
              <a:defRPr/>
            </a:pPr>
            <a:r>
              <a:rPr lang="en-US" dirty="0">
                <a:ea typeface="ＭＳ Ｐゴシック" charset="-128"/>
              </a:rPr>
              <a:t>https://Responsible.research.ubc.ca</a:t>
            </a:r>
          </a:p>
        </p:txBody>
      </p:sp>
      <p:pic>
        <p:nvPicPr>
          <p:cNvPr id="5" name="Picture 4">
            <a:extLst>
              <a:ext uri="{FF2B5EF4-FFF2-40B4-BE49-F238E27FC236}">
                <a16:creationId xmlns:a16="http://schemas.microsoft.com/office/drawing/2014/main" id="{E9529A7D-57FE-42C0-A6ED-726D4D0026DE}"/>
              </a:ext>
            </a:extLst>
          </p:cNvPr>
          <p:cNvPicPr>
            <a:picLocks noChangeAspect="1"/>
          </p:cNvPicPr>
          <p:nvPr/>
        </p:nvPicPr>
        <p:blipFill>
          <a:blip r:embed="rId3"/>
          <a:stretch>
            <a:fillRect/>
          </a:stretch>
        </p:blipFill>
        <p:spPr>
          <a:xfrm>
            <a:off x="135890" y="123478"/>
            <a:ext cx="8872219" cy="55039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
            <a:extLst>
              <a:ext uri="{FF2B5EF4-FFF2-40B4-BE49-F238E27FC236}">
                <a16:creationId xmlns:a16="http://schemas.microsoft.com/office/drawing/2014/main" id="{4B6D6659-A778-49B8-BE0E-143106BC4FD0}"/>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Introduction</a:t>
            </a:r>
          </a:p>
        </p:txBody>
      </p:sp>
      <p:sp>
        <p:nvSpPr>
          <p:cNvPr id="11" name="Text Placeholder 2">
            <a:extLst>
              <a:ext uri="{FF2B5EF4-FFF2-40B4-BE49-F238E27FC236}">
                <a16:creationId xmlns:a16="http://schemas.microsoft.com/office/drawing/2014/main" id="{AA3B971D-B776-40A2-A1E9-7D19945D482C}"/>
              </a:ext>
            </a:extLst>
          </p:cNvPr>
          <p:cNvSpPr txBox="1">
            <a:spLocks/>
          </p:cNvSpPr>
          <p:nvPr/>
        </p:nvSpPr>
        <p:spPr>
          <a:xfrm>
            <a:off x="366946" y="1788834"/>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What are the roles and responsibilities of a mentor?</a:t>
            </a:r>
          </a:p>
          <a:p>
            <a:pPr marL="285750" indent="-285750">
              <a:lnSpc>
                <a:spcPct val="100000"/>
              </a:lnSpc>
              <a:spcBef>
                <a:spcPts val="1800"/>
              </a:spcBef>
              <a:buFont typeface="Arial" panose="020B0604020202020204" pitchFamily="34" charset="0"/>
              <a:buChar char="•"/>
            </a:pPr>
            <a:r>
              <a:rPr lang="en-US" sz="2000" dirty="0"/>
              <a:t>What are the roles and responsibilities of a mentee?</a:t>
            </a:r>
          </a:p>
          <a:p>
            <a:pPr marL="285750" indent="-285750">
              <a:lnSpc>
                <a:spcPct val="100000"/>
              </a:lnSpc>
              <a:spcBef>
                <a:spcPts val="1800"/>
              </a:spcBef>
              <a:buFont typeface="Arial" panose="020B0604020202020204" pitchFamily="34" charset="0"/>
              <a:buChar char="•"/>
            </a:pPr>
            <a:r>
              <a:rPr lang="en-US" sz="2000" dirty="0"/>
              <a:t>Why is mentorship important?</a:t>
            </a:r>
          </a:p>
          <a:p>
            <a:pPr marL="285750" indent="-285750">
              <a:lnSpc>
                <a:spcPct val="100000"/>
              </a:lnSpc>
              <a:spcBef>
                <a:spcPts val="1800"/>
              </a:spcBef>
              <a:buFont typeface="Arial" panose="020B0604020202020204" pitchFamily="34" charset="0"/>
              <a:buChar char="•"/>
            </a:pPr>
            <a:r>
              <a:rPr lang="en-US" sz="2000" dirty="0"/>
              <a:t>How does it relate to scholarly integrity?</a:t>
            </a:r>
          </a:p>
        </p:txBody>
      </p:sp>
      <p:pic>
        <p:nvPicPr>
          <p:cNvPr id="14" name="Picture 13">
            <a:extLst>
              <a:ext uri="{FF2B5EF4-FFF2-40B4-BE49-F238E27FC236}">
                <a16:creationId xmlns:a16="http://schemas.microsoft.com/office/drawing/2014/main" id="{4D6904D2-B9A3-4E09-BB86-C9C9F2E3C197}"/>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21094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4040F95-4BA8-42E1-A27B-38176AD9C8E8}"/>
              </a:ext>
            </a:extLst>
          </p:cNvPr>
          <p:cNvPicPr>
            <a:picLocks noChangeAspect="1"/>
          </p:cNvPicPr>
          <p:nvPr/>
        </p:nvPicPr>
        <p:blipFill>
          <a:blip r:embed="rId3"/>
          <a:stretch>
            <a:fillRect/>
          </a:stretch>
        </p:blipFill>
        <p:spPr>
          <a:xfrm>
            <a:off x="135890" y="123478"/>
            <a:ext cx="8872219" cy="550391"/>
          </a:xfrm>
          <a:prstGeom prst="rect">
            <a:avLst/>
          </a:prstGeom>
        </p:spPr>
      </p:pic>
      <p:sp>
        <p:nvSpPr>
          <p:cNvPr id="8" name="Text Placeholder 1">
            <a:extLst>
              <a:ext uri="{FF2B5EF4-FFF2-40B4-BE49-F238E27FC236}">
                <a16:creationId xmlns:a16="http://schemas.microsoft.com/office/drawing/2014/main" id="{1E413BA6-54F4-45C8-9143-BEFD1BB5E80A}"/>
              </a:ext>
            </a:extLst>
          </p:cNvPr>
          <p:cNvSpPr txBox="1">
            <a:spLocks/>
          </p:cNvSpPr>
          <p:nvPr/>
        </p:nvSpPr>
        <p:spPr>
          <a:xfrm>
            <a:off x="438954" y="1163255"/>
            <a:ext cx="7517422" cy="1144027"/>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cap="none" dirty="0">
                <a:solidFill>
                  <a:srgbClr val="0055B7"/>
                </a:solidFill>
              </a:rPr>
              <a:t>A healthy and productive mentor-mentee relationship supports scholarly integrity by: </a:t>
            </a:r>
          </a:p>
        </p:txBody>
      </p:sp>
      <p:sp>
        <p:nvSpPr>
          <p:cNvPr id="11" name="Text Placeholder 2">
            <a:extLst>
              <a:ext uri="{FF2B5EF4-FFF2-40B4-BE49-F238E27FC236}">
                <a16:creationId xmlns:a16="http://schemas.microsoft.com/office/drawing/2014/main" id="{C005E6CA-86B1-48D1-8181-CCC5938B4016}"/>
              </a:ext>
            </a:extLst>
          </p:cNvPr>
          <p:cNvSpPr txBox="1">
            <a:spLocks/>
          </p:cNvSpPr>
          <p:nvPr/>
        </p:nvSpPr>
        <p:spPr>
          <a:xfrm>
            <a:off x="351936" y="2163266"/>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lnSpc>
                <a:spcPct val="100000"/>
              </a:lnSpc>
              <a:spcBef>
                <a:spcPts val="1800"/>
              </a:spcBef>
              <a:buFont typeface="Arial" panose="020B0604020202020204" pitchFamily="34" charset="0"/>
              <a:buChar char="•"/>
            </a:pPr>
            <a:r>
              <a:rPr lang="en-US" sz="2000" dirty="0"/>
              <a:t>Clarifying the value of conducting research ethically and responsibly </a:t>
            </a:r>
          </a:p>
          <a:p>
            <a:pPr marL="342900" indent="-342900">
              <a:lnSpc>
                <a:spcPct val="100000"/>
              </a:lnSpc>
              <a:spcBef>
                <a:spcPts val="1800"/>
              </a:spcBef>
              <a:buFont typeface="Arial" panose="020B0604020202020204" pitchFamily="34" charset="0"/>
              <a:buChar char="•"/>
            </a:pPr>
            <a:r>
              <a:rPr lang="en-US" sz="2000" dirty="0"/>
              <a:t>Fostering a culture of integrity based on trust, openness and mutual respect</a:t>
            </a:r>
          </a:p>
          <a:p>
            <a:pPr marL="285750" indent="-285750">
              <a:lnSpc>
                <a:spcPct val="100000"/>
              </a:lnSpc>
              <a:spcBef>
                <a:spcPts val="1800"/>
              </a:spcBef>
              <a:buFont typeface="Arial" panose="020B0604020202020204" pitchFamily="34" charset="0"/>
              <a:buChar char="•"/>
            </a:pPr>
            <a:r>
              <a:rPr lang="en-US" sz="2000" dirty="0"/>
              <a:t>Developing a new generation of productive, competent, responsible and independent scholars</a:t>
            </a:r>
            <a:endParaRPr lang="en-US" sz="2000" strike="sngStrike" dirty="0"/>
          </a:p>
        </p:txBody>
      </p:sp>
    </p:spTree>
    <p:extLst>
      <p:ext uri="{BB962C8B-B14F-4D97-AF65-F5344CB8AC3E}">
        <p14:creationId xmlns:p14="http://schemas.microsoft.com/office/powerpoint/2010/main" val="1270563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56148" y="3537744"/>
            <a:ext cx="8255808" cy="623331"/>
          </a:xfrm>
        </p:spPr>
        <p:txBody>
          <a:bodyPr/>
          <a:lstStyle/>
          <a:p>
            <a:pPr algn="ctr"/>
            <a:r>
              <a:rPr lang="en-US" sz="2400" cap="none" dirty="0">
                <a:solidFill>
                  <a:srgbClr val="0055B7"/>
                </a:solidFill>
              </a:rPr>
              <a:t>What does this mean for us?</a:t>
            </a:r>
          </a:p>
        </p:txBody>
      </p:sp>
      <p:sp>
        <p:nvSpPr>
          <p:cNvPr id="5" name="Rectangle 4">
            <a:extLst>
              <a:ext uri="{FF2B5EF4-FFF2-40B4-BE49-F238E27FC236}">
                <a16:creationId xmlns:a16="http://schemas.microsoft.com/office/drawing/2014/main" id="{3F3D1509-933F-4EF8-BA1F-E5EFCA24FD9B}"/>
              </a:ext>
            </a:extLst>
          </p:cNvPr>
          <p:cNvSpPr/>
          <p:nvPr/>
        </p:nvSpPr>
        <p:spPr>
          <a:xfrm>
            <a:off x="1283658" y="1419622"/>
            <a:ext cx="6576680" cy="1938992"/>
          </a:xfrm>
          <a:prstGeom prst="rect">
            <a:avLst/>
          </a:prstGeom>
        </p:spPr>
        <p:txBody>
          <a:bodyPr wrap="square">
            <a:spAutoFit/>
          </a:bodyPr>
          <a:lstStyle/>
          <a:p>
            <a:pPr algn="ctr"/>
            <a:r>
              <a:rPr lang="en-CA" sz="2000" dirty="0"/>
              <a:t>There are a number of factors that make research mentoring relationships complex. </a:t>
            </a:r>
          </a:p>
          <a:p>
            <a:pPr algn="ctr"/>
            <a:endParaRPr lang="en-CA" sz="2000" dirty="0"/>
          </a:p>
          <a:p>
            <a:pPr algn="ctr"/>
            <a:r>
              <a:rPr lang="en-CA" sz="2000" dirty="0"/>
              <a:t>If left unexamined, these factors can also impact how effective these relationships are at promoting the responsible conduct of research</a:t>
            </a:r>
            <a:r>
              <a:rPr lang="en-CA" sz="1800" dirty="0"/>
              <a:t>.</a:t>
            </a:r>
          </a:p>
        </p:txBody>
      </p:sp>
      <p:pic>
        <p:nvPicPr>
          <p:cNvPr id="8" name="Picture 7">
            <a:extLst>
              <a:ext uri="{FF2B5EF4-FFF2-40B4-BE49-F238E27FC236}">
                <a16:creationId xmlns:a16="http://schemas.microsoft.com/office/drawing/2014/main" id="{CAA83F14-38F9-4715-8AA6-A8EAD37675B4}"/>
              </a:ext>
            </a:extLst>
          </p:cNvPr>
          <p:cNvPicPr>
            <a:picLocks noChangeAspect="1"/>
          </p:cNvPicPr>
          <p:nvPr/>
        </p:nvPicPr>
        <p:blipFill>
          <a:blip r:embed="rId3"/>
          <a:stretch>
            <a:fillRect/>
          </a:stretch>
        </p:blipFill>
        <p:spPr>
          <a:xfrm>
            <a:off x="135890" y="123478"/>
            <a:ext cx="8872219" cy="550391"/>
          </a:xfrm>
          <a:prstGeom prst="rect">
            <a:avLst/>
          </a:prstGeom>
        </p:spPr>
      </p:pic>
      <p:pic>
        <p:nvPicPr>
          <p:cNvPr id="13" name="Picture 12">
            <a:extLst>
              <a:ext uri="{FF2B5EF4-FFF2-40B4-BE49-F238E27FC236}">
                <a16:creationId xmlns:a16="http://schemas.microsoft.com/office/drawing/2014/main" id="{E149D1D5-125A-4C4C-9A24-4DCD4E231EDC}"/>
              </a:ext>
            </a:extLst>
          </p:cNvPr>
          <p:cNvPicPr>
            <a:picLocks noChangeAspect="1"/>
          </p:cNvPicPr>
          <p:nvPr/>
        </p:nvPicPr>
        <p:blipFill>
          <a:blip r:embed="rId3"/>
          <a:stretch>
            <a:fillRect/>
          </a:stretch>
        </p:blipFill>
        <p:spPr>
          <a:xfrm rot="10800000">
            <a:off x="135889" y="4469631"/>
            <a:ext cx="8872219" cy="550391"/>
          </a:xfrm>
          <a:prstGeom prst="rect">
            <a:avLst/>
          </a:prstGeom>
        </p:spPr>
      </p:pic>
    </p:spTree>
    <p:extLst>
      <p:ext uri="{BB962C8B-B14F-4D97-AF65-F5344CB8AC3E}">
        <p14:creationId xmlns:p14="http://schemas.microsoft.com/office/powerpoint/2010/main" val="2187734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45872F-3D6D-4C37-9C17-D81CB6E0A14C}"/>
              </a:ext>
            </a:extLst>
          </p:cNvPr>
          <p:cNvPicPr>
            <a:picLocks noChangeAspect="1"/>
          </p:cNvPicPr>
          <p:nvPr/>
        </p:nvPicPr>
        <p:blipFill>
          <a:blip r:embed="rId3"/>
          <a:stretch>
            <a:fillRect/>
          </a:stretch>
        </p:blipFill>
        <p:spPr>
          <a:xfrm>
            <a:off x="135890" y="123478"/>
            <a:ext cx="8872219" cy="550391"/>
          </a:xfrm>
          <a:prstGeom prst="rect">
            <a:avLst/>
          </a:prstGeom>
        </p:spPr>
      </p:pic>
      <p:sp>
        <p:nvSpPr>
          <p:cNvPr id="7" name="Text Placeholder 1">
            <a:extLst>
              <a:ext uri="{FF2B5EF4-FFF2-40B4-BE49-F238E27FC236}">
                <a16:creationId xmlns:a16="http://schemas.microsoft.com/office/drawing/2014/main" id="{3B06D65E-87A1-FA48-BC8A-3F2072F7AE9E}"/>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What does this mean for us?</a:t>
            </a:r>
          </a:p>
        </p:txBody>
      </p:sp>
      <p:sp>
        <p:nvSpPr>
          <p:cNvPr id="5" name="Text Placeholder 2">
            <a:extLst>
              <a:ext uri="{FF2B5EF4-FFF2-40B4-BE49-F238E27FC236}">
                <a16:creationId xmlns:a16="http://schemas.microsoft.com/office/drawing/2014/main" id="{5170D25E-EE7A-1F4A-9C20-CB15517D421C}"/>
              </a:ext>
            </a:extLst>
          </p:cNvPr>
          <p:cNvSpPr txBox="1">
            <a:spLocks/>
          </p:cNvSpPr>
          <p:nvPr/>
        </p:nvSpPr>
        <p:spPr>
          <a:xfrm>
            <a:off x="302822" y="1563638"/>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200"/>
              </a:spcBef>
              <a:buFont typeface="Arial" panose="020B0604020202020204" pitchFamily="34" charset="0"/>
              <a:buChar char="•"/>
            </a:pPr>
            <a:r>
              <a:rPr lang="en-US" sz="2000" dirty="0"/>
              <a:t>Clarify shared expectations and ways of working together</a:t>
            </a:r>
          </a:p>
          <a:p>
            <a:pPr marL="285750" indent="-285750">
              <a:lnSpc>
                <a:spcPct val="100000"/>
              </a:lnSpc>
              <a:spcBef>
                <a:spcPts val="1200"/>
              </a:spcBef>
              <a:buFont typeface="Arial" panose="020B0604020202020204" pitchFamily="34" charset="0"/>
              <a:buChar char="•"/>
            </a:pPr>
            <a:r>
              <a:rPr lang="en-US" sz="2000" dirty="0"/>
              <a:t>Discuss and agree upon goals and objectives</a:t>
            </a:r>
          </a:p>
          <a:p>
            <a:pPr marL="285750" indent="-285750">
              <a:lnSpc>
                <a:spcPct val="100000"/>
              </a:lnSpc>
              <a:spcBef>
                <a:spcPts val="1200"/>
              </a:spcBef>
              <a:buFont typeface="Arial" panose="020B0604020202020204" pitchFamily="34" charset="0"/>
              <a:buChar char="•"/>
            </a:pPr>
            <a:r>
              <a:rPr lang="en-US" sz="2000" dirty="0"/>
              <a:t>Listen with curiosity and an open mind</a:t>
            </a:r>
          </a:p>
          <a:p>
            <a:pPr marL="285750" indent="-285750">
              <a:lnSpc>
                <a:spcPct val="100000"/>
              </a:lnSpc>
              <a:spcBef>
                <a:spcPts val="1200"/>
              </a:spcBef>
              <a:buFont typeface="Arial" panose="020B0604020202020204" pitchFamily="34" charset="0"/>
              <a:buChar char="•"/>
            </a:pPr>
            <a:r>
              <a:rPr lang="en-US" sz="2000" dirty="0"/>
              <a:t>Seek and/or provide guidance as needed</a:t>
            </a:r>
          </a:p>
          <a:p>
            <a:pPr marL="285750" indent="-285750">
              <a:lnSpc>
                <a:spcPct val="100000"/>
              </a:lnSpc>
              <a:spcBef>
                <a:spcPts val="1200"/>
              </a:spcBef>
              <a:buFont typeface="Arial" panose="020B0604020202020204" pitchFamily="34" charset="0"/>
              <a:buChar char="•"/>
            </a:pPr>
            <a:r>
              <a:rPr lang="en-US" sz="2000" dirty="0"/>
              <a:t>Establish processes for addressing and resolving conflicts</a:t>
            </a:r>
          </a:p>
          <a:p>
            <a:pPr marL="285750" indent="-285750">
              <a:lnSpc>
                <a:spcPct val="100000"/>
              </a:lnSpc>
              <a:spcBef>
                <a:spcPts val="1200"/>
              </a:spcBef>
              <a:buFont typeface="Arial" panose="020B0604020202020204" pitchFamily="34" charset="0"/>
              <a:buChar char="•"/>
            </a:pPr>
            <a:r>
              <a:rPr lang="en-US" sz="2000" dirty="0"/>
              <a:t>Connect with a larger scholarly community </a:t>
            </a:r>
          </a:p>
          <a:p>
            <a:pPr marL="285750" indent="-285750">
              <a:lnSpc>
                <a:spcPct val="100000"/>
              </a:lnSpc>
              <a:spcBef>
                <a:spcPts val="1200"/>
              </a:spcBef>
              <a:buFont typeface="Arial" panose="020B0604020202020204" pitchFamily="34" charset="0"/>
              <a:buChar char="•"/>
            </a:pPr>
            <a:r>
              <a:rPr lang="en-US" sz="2000" dirty="0"/>
              <a:t>What else?</a:t>
            </a:r>
          </a:p>
        </p:txBody>
      </p:sp>
    </p:spTree>
    <p:extLst>
      <p:ext uri="{BB962C8B-B14F-4D97-AF65-F5344CB8AC3E}">
        <p14:creationId xmlns:p14="http://schemas.microsoft.com/office/powerpoint/2010/main" val="2449154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45872F-3D6D-4C37-9C17-D81CB6E0A14C}"/>
              </a:ext>
            </a:extLst>
          </p:cNvPr>
          <p:cNvPicPr>
            <a:picLocks noChangeAspect="1"/>
          </p:cNvPicPr>
          <p:nvPr/>
        </p:nvPicPr>
        <p:blipFill>
          <a:blip r:embed="rId3"/>
          <a:stretch>
            <a:fillRect/>
          </a:stretch>
        </p:blipFill>
        <p:spPr>
          <a:xfrm>
            <a:off x="135890" y="123478"/>
            <a:ext cx="8872219" cy="550391"/>
          </a:xfrm>
          <a:prstGeom prst="rect">
            <a:avLst/>
          </a:prstGeom>
        </p:spPr>
      </p:pic>
      <p:sp>
        <p:nvSpPr>
          <p:cNvPr id="7" name="Text Placeholder 1">
            <a:extLst>
              <a:ext uri="{FF2B5EF4-FFF2-40B4-BE49-F238E27FC236}">
                <a16:creationId xmlns:a16="http://schemas.microsoft.com/office/drawing/2014/main" id="{E1CDF73A-95F8-4243-A207-50D2A8041300}"/>
              </a:ext>
            </a:extLst>
          </p:cNvPr>
          <p:cNvSpPr txBox="1">
            <a:spLocks/>
          </p:cNvSpPr>
          <p:nvPr/>
        </p:nvSpPr>
        <p:spPr>
          <a:xfrm>
            <a:off x="438954" y="771550"/>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000" dirty="0">
                <a:solidFill>
                  <a:srgbClr val="0055B7"/>
                </a:solidFill>
              </a:rPr>
              <a:t>Support &amp; Resources</a:t>
            </a:r>
          </a:p>
        </p:txBody>
      </p:sp>
      <p:sp>
        <p:nvSpPr>
          <p:cNvPr id="5" name="Text Placeholder 2">
            <a:extLst>
              <a:ext uri="{FF2B5EF4-FFF2-40B4-BE49-F238E27FC236}">
                <a16:creationId xmlns:a16="http://schemas.microsoft.com/office/drawing/2014/main" id="{0BB64854-C11F-2B47-9E84-83C35115D5A8}"/>
              </a:ext>
            </a:extLst>
          </p:cNvPr>
          <p:cNvSpPr txBox="1">
            <a:spLocks/>
          </p:cNvSpPr>
          <p:nvPr/>
        </p:nvSpPr>
        <p:spPr>
          <a:xfrm>
            <a:off x="475517" y="1203598"/>
            <a:ext cx="8021478" cy="3697288"/>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1" dirty="0"/>
              <a:t>Downloadable</a:t>
            </a:r>
          </a:p>
          <a:p>
            <a:pPr marL="285750" indent="-285750">
              <a:buFont typeface="Arial" panose="020B0604020202020204" pitchFamily="34" charset="0"/>
              <a:buChar char="•"/>
            </a:pPr>
            <a:r>
              <a:rPr lang="en-CA" sz="1600" dirty="0">
                <a:hlinkClick r:id="rId4"/>
              </a:rPr>
              <a:t>Graduate Student–Supervisor Expectation Checklist</a:t>
            </a:r>
            <a:r>
              <a:rPr lang="en-CA" sz="1600" dirty="0"/>
              <a:t>, UBC Okanagan</a:t>
            </a:r>
          </a:p>
          <a:p>
            <a:pPr marL="285750" indent="-285750">
              <a:buFont typeface="Arial" panose="020B0604020202020204" pitchFamily="34" charset="0"/>
              <a:buChar char="•"/>
            </a:pPr>
            <a:r>
              <a:rPr lang="en-CA" sz="1600" dirty="0">
                <a:hlinkClick r:id="rId5"/>
              </a:rPr>
              <a:t>Graduate Student-Supervisor Expectation Form</a:t>
            </a:r>
            <a:r>
              <a:rPr lang="en-CA" sz="1600" dirty="0"/>
              <a:t>, UBC Vancouver</a:t>
            </a:r>
          </a:p>
          <a:p>
            <a:pPr marL="285750" indent="-285750">
              <a:buFont typeface="Arial" panose="020B0604020202020204" pitchFamily="34" charset="0"/>
              <a:buChar char="•"/>
            </a:pPr>
            <a:r>
              <a:rPr lang="en-CA" sz="1600" dirty="0">
                <a:hlinkClick r:id="rId6"/>
              </a:rPr>
              <a:t>Supervision Template Letter</a:t>
            </a:r>
            <a:r>
              <a:rPr lang="en-CA" sz="1600" dirty="0"/>
              <a:t>, UBC Vancouver</a:t>
            </a:r>
          </a:p>
          <a:p>
            <a:endParaRPr lang="en-US" sz="1600" b="1" dirty="0"/>
          </a:p>
          <a:p>
            <a:r>
              <a:rPr lang="en-US" sz="1600" b="1" dirty="0"/>
              <a:t>UBC Support Services</a:t>
            </a:r>
          </a:p>
          <a:p>
            <a:pPr marL="285750" indent="-285750">
              <a:buFont typeface="Arial" panose="020B0604020202020204" pitchFamily="34" charset="0"/>
              <a:buChar char="•"/>
            </a:pPr>
            <a:r>
              <a:rPr lang="en-US" sz="1600" dirty="0">
                <a:hlinkClick r:id="rId7"/>
              </a:rPr>
              <a:t>Principles of Graduate Supervision</a:t>
            </a:r>
            <a:r>
              <a:rPr lang="en-US" sz="1600" dirty="0"/>
              <a:t>, Faculty of Graduate &amp; Postdoctoral Studies</a:t>
            </a:r>
          </a:p>
          <a:p>
            <a:pPr marL="285750" indent="-285750">
              <a:buFont typeface="Arial" panose="020B0604020202020204" pitchFamily="34" charset="0"/>
              <a:buChar char="•"/>
            </a:pPr>
            <a:r>
              <a:rPr lang="en-US" sz="1600" dirty="0">
                <a:hlinkClick r:id="rId8"/>
              </a:rPr>
              <a:t>Handbook of Graduate Supervision</a:t>
            </a:r>
            <a:r>
              <a:rPr lang="en-US" sz="1600" dirty="0"/>
              <a:t>, Faculty of Graduate &amp; Postdoctoral Studies</a:t>
            </a:r>
          </a:p>
          <a:p>
            <a:pPr marL="285750" indent="-285750">
              <a:buFont typeface="Arial" panose="020B0604020202020204" pitchFamily="34" charset="0"/>
              <a:buChar char="•"/>
            </a:pPr>
            <a:r>
              <a:rPr lang="en-CA" sz="1600" dirty="0">
                <a:hlinkClick r:id="rId9"/>
              </a:rPr>
              <a:t>Foundations of Career Planning Program</a:t>
            </a:r>
            <a:r>
              <a:rPr lang="en-CA" sz="1600" dirty="0"/>
              <a:t>, Postdoctoral Fellow Office</a:t>
            </a:r>
          </a:p>
          <a:p>
            <a:endParaRPr lang="en-CA" sz="1600" b="1" dirty="0"/>
          </a:p>
          <a:p>
            <a:r>
              <a:rPr lang="en-US" sz="1600" b="1" dirty="0"/>
              <a:t>Relevant Statements &amp; Policies</a:t>
            </a:r>
          </a:p>
          <a:p>
            <a:pPr marL="285750" indent="-285750">
              <a:buFont typeface="Arial" panose="020B0604020202020204" pitchFamily="34" charset="0"/>
              <a:buChar char="•"/>
            </a:pPr>
            <a:r>
              <a:rPr lang="en-CA" sz="1600" dirty="0">
                <a:hlinkClick r:id="rId10"/>
              </a:rPr>
              <a:t>Respectful Environment Statement</a:t>
            </a:r>
            <a:endParaRPr lang="en-US" sz="1600" b="1"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1292280712"/>
      </p:ext>
    </p:extLst>
  </p:cSld>
  <p:clrMapOvr>
    <a:masterClrMapping/>
  </p:clrMapOvr>
</p:sld>
</file>

<file path=ppt/theme/theme1.xml><?xml version="1.0" encoding="utf-8"?>
<a:theme xmlns:a="http://schemas.openxmlformats.org/drawingml/2006/main" name="Office Theme">
  <a:themeElements>
    <a:clrScheme name="UBC Brand 1">
      <a:dk1>
        <a:srgbClr val="002040"/>
      </a:dk1>
      <a:lt1>
        <a:sysClr val="window" lastClr="FFFFFF"/>
      </a:lt1>
      <a:dk2>
        <a:srgbClr val="486B7F"/>
      </a:dk2>
      <a:lt2>
        <a:srgbClr val="EEECE1"/>
      </a:lt2>
      <a:accent1>
        <a:srgbClr val="002040"/>
      </a:accent1>
      <a:accent2>
        <a:srgbClr val="2E526B"/>
      </a:accent2>
      <a:accent3>
        <a:srgbClr val="6A8999"/>
      </a:accent3>
      <a:accent4>
        <a:srgbClr val="A7B9C1"/>
      </a:accent4>
      <a:accent5>
        <a:srgbClr val="BECBD0"/>
      </a:accent5>
      <a:accent6>
        <a:srgbClr val="D0DCD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9343</TotalTime>
  <Words>2318</Words>
  <Application>Microsoft Macintosh PowerPoint</Application>
  <PresentationFormat>On-screen Show (16:9)</PresentationFormat>
  <Paragraphs>173</Paragraphs>
  <Slides>15</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Whitney Book</vt:lpstr>
      <vt:lpstr>WhitneyHTF-Bold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Goncalves</dc:creator>
  <cp:lastModifiedBy>Deb Chen</cp:lastModifiedBy>
  <cp:revision>463</cp:revision>
  <cp:lastPrinted>2016-07-11T18:15:24Z</cp:lastPrinted>
  <dcterms:created xsi:type="dcterms:W3CDTF">2010-06-15T20:07:28Z</dcterms:created>
  <dcterms:modified xsi:type="dcterms:W3CDTF">2021-02-02T20:06:31Z</dcterms:modified>
</cp:coreProperties>
</file>