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43" r:id="rId2"/>
    <p:sldId id="344" r:id="rId3"/>
    <p:sldId id="345" r:id="rId4"/>
    <p:sldId id="291" r:id="rId5"/>
    <p:sldId id="310" r:id="rId6"/>
    <p:sldId id="325" r:id="rId7"/>
    <p:sldId id="307" r:id="rId8"/>
    <p:sldId id="327" r:id="rId9"/>
    <p:sldId id="328" r:id="rId10"/>
    <p:sldId id="305" r:id="rId11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188">
          <p15:clr>
            <a:srgbClr val="A4A3A4"/>
          </p15:clr>
        </p15:guide>
        <p15:guide id="3" orient="horz" pos="972">
          <p15:clr>
            <a:srgbClr val="A4A3A4"/>
          </p15:clr>
        </p15:guide>
        <p15:guide id="4" orient="horz" pos="756">
          <p15:clr>
            <a:srgbClr val="A4A3A4"/>
          </p15:clr>
        </p15:guide>
        <p15:guide id="5" orient="horz" pos="1080">
          <p15:clr>
            <a:srgbClr val="A4A3A4"/>
          </p15:clr>
        </p15:guide>
        <p15:guide id="6" orient="horz" pos="1404">
          <p15:clr>
            <a:srgbClr val="A4A3A4"/>
          </p15:clr>
        </p15:guide>
        <p15:guide id="7" orient="horz" pos="1296">
          <p15:clr>
            <a:srgbClr val="A4A3A4"/>
          </p15:clr>
        </p15:guide>
        <p15:guide id="8" orient="horz" pos="864">
          <p15:clr>
            <a:srgbClr val="A4A3A4"/>
          </p15:clr>
        </p15:guide>
        <p15:guide id="9" pos="2880">
          <p15:clr>
            <a:srgbClr val="A4A3A4"/>
          </p15:clr>
        </p15:guide>
        <p15:guide id="10" pos="1728">
          <p15:clr>
            <a:srgbClr val="A4A3A4"/>
          </p15:clr>
        </p15:guide>
        <p15:guide id="11" pos="721">
          <p15:clr>
            <a:srgbClr val="A4A3A4"/>
          </p15:clr>
        </p15:guide>
        <p15:guide id="12" pos="1144">
          <p15:clr>
            <a:srgbClr val="A4A3A4"/>
          </p15:clr>
        </p15:guide>
        <p15:guide id="13" pos="3455">
          <p15:clr>
            <a:srgbClr val="A4A3A4"/>
          </p15:clr>
        </p15:guide>
        <p15:guide id="14" pos="5184">
          <p15:clr>
            <a:srgbClr val="A4A3A4"/>
          </p15:clr>
        </p15:guide>
        <p15:guide id="15" pos="2305">
          <p15:clr>
            <a:srgbClr val="A4A3A4"/>
          </p15:clr>
        </p15:guide>
        <p15:guide id="16" pos="40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dden, Ariane" initials="MA" lastIdx="2" clrIdx="0">
    <p:extLst>
      <p:ext uri="{19B8F6BF-5375-455C-9EA6-DF929625EA0E}">
        <p15:presenceInfo xmlns:p15="http://schemas.microsoft.com/office/powerpoint/2012/main" userId="S-1-5-21-3458574638-2780845101-4193349012-169993" providerId="AD"/>
      </p:ext>
    </p:extLst>
  </p:cmAuthor>
  <p:cmAuthor id="2" name="Deb Chen" initials="DC" lastIdx="1" clrIdx="1">
    <p:extLst>
      <p:ext uri="{19B8F6BF-5375-455C-9EA6-DF929625EA0E}">
        <p15:presenceInfo xmlns:p15="http://schemas.microsoft.com/office/powerpoint/2012/main" userId="4ed18398129adc7a" providerId="Windows Live"/>
      </p:ext>
    </p:extLst>
  </p:cmAuthor>
  <p:cmAuthor id="3" name="Martyn, Greg" initials="MG" lastIdx="7" clrIdx="2">
    <p:extLst>
      <p:ext uri="{19B8F6BF-5375-455C-9EA6-DF929625EA0E}">
        <p15:presenceInfo xmlns:p15="http://schemas.microsoft.com/office/powerpoint/2012/main" userId="S-1-5-21-3458574638-2780845101-4193349012-3700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B7"/>
    <a:srgbClr val="0C2344"/>
    <a:srgbClr val="121A2C"/>
    <a:srgbClr val="5B923C"/>
    <a:srgbClr val="0680FF"/>
    <a:srgbClr val="001835"/>
    <a:srgbClr val="0E1523"/>
    <a:srgbClr val="0B1934"/>
    <a:srgbClr val="253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41"/>
    <p:restoredTop sz="68381" autoAdjust="0"/>
  </p:normalViewPr>
  <p:slideViewPr>
    <p:cSldViewPr snapToObjects="1">
      <p:cViewPr varScale="1">
        <p:scale>
          <a:sx n="101" d="100"/>
          <a:sy n="101" d="100"/>
        </p:scale>
        <p:origin x="1920" y="192"/>
      </p:cViewPr>
      <p:guideLst>
        <p:guide orient="horz" pos="1620"/>
        <p:guide orient="horz" pos="1188"/>
        <p:guide orient="horz" pos="972"/>
        <p:guide orient="horz" pos="756"/>
        <p:guide orient="horz" pos="1080"/>
        <p:guide orient="horz" pos="1404"/>
        <p:guide orient="horz" pos="1296"/>
        <p:guide orient="horz" pos="864"/>
        <p:guide pos="2880"/>
        <p:guide pos="1728"/>
        <p:guide pos="721"/>
        <p:guide pos="1144"/>
        <p:guide pos="3455"/>
        <p:guide pos="5184"/>
        <p:guide pos="2305"/>
        <p:guide pos="40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Objects="1">
      <p:cViewPr varScale="1">
        <p:scale>
          <a:sx n="100" d="100"/>
          <a:sy n="100" d="100"/>
        </p:scale>
        <p:origin x="-428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0A256B-8CFB-47CE-B55D-4D5A5CF54355}" type="datetime1">
              <a:rPr lang="en-US" altLang="en-US"/>
              <a:pPr/>
              <a:t>3/4/21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25D051-A1EA-4E7E-ADFC-1174928855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9FB1803-763F-403C-A9A8-5E925AB0685E}" type="datetime1">
              <a:rPr lang="en-US" altLang="en-US"/>
              <a:pPr/>
              <a:t>3/4/21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19A0CCF-4D19-4060-859F-B742FF3631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mc/articles/PMC2172141/pdf/200406019.pdf" TargetMode="External"/><Relationship Id="rId3" Type="http://schemas.openxmlformats.org/officeDocument/2006/relationships/hyperlink" Target="https://rupress.org/jcb/pages/editorial-policies#data-integrity" TargetMode="External"/><Relationship Id="rId7" Type="http://schemas.openxmlformats.org/officeDocument/2006/relationships/hyperlink" Target="https://www.tandfonline.com/doi/abs/10.1080/13645579.2012.759333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ncbi.nlm.nih.gov/pmc/articles/PMC4210356/pdf/nihms-575179.pdf" TargetMode="External"/><Relationship Id="rId5" Type="http://schemas.openxmlformats.org/officeDocument/2006/relationships/hyperlink" Target="http://www.cell.com/crosstalk/common-pitfalls-in-figure-preparation" TargetMode="External"/><Relationship Id="rId4" Type="http://schemas.openxmlformats.org/officeDocument/2006/relationships/hyperlink" Target="https://www.nature.com/nature-research/editorial-policies/image-integrity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Feedback survey: https://ubc.ca1.qualtrics.com/</a:t>
            </a:r>
            <a:r>
              <a:rPr lang="en-US" dirty="0" err="1"/>
              <a:t>jfe</a:t>
            </a:r>
            <a:r>
              <a:rPr lang="en-US" dirty="0"/>
              <a:t>/form/SV_e8xLZLLOBmMcGK9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4739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Scholarly Integrity Policy: https://universitycounsel-2015.sites.olt.ubc.ca/files/2020/07/Scholarly-Integrity-Policy_SC6.pdf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584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Creative Commons Attribution 4.0 International License (CC BY 4.0): http://</a:t>
            </a:r>
            <a:r>
              <a:rPr lang="en-US" dirty="0" err="1"/>
              <a:t>creativecommons.org</a:t>
            </a:r>
            <a:r>
              <a:rPr lang="en-US" dirty="0"/>
              <a:t>/licenses/by/4.0/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4602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dirty="0"/>
              <a:t>Potential/Suggested Learning Outcomes: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0" i="1" dirty="0"/>
              <a:t>By the end of this presentation, you will be able to: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b="0" dirty="0"/>
              <a:t>Distinguish between appropriate and inappropriate image manipulations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b="0" dirty="0"/>
              <a:t>Explain the impact of inappropriate image manipulation on scholarly integrity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190B66C-9698-4E8F-ADD4-05E656A58602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en-US" sz="1200" b="1" dirty="0"/>
              <a:t>What is image manipulation? 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With image editing software readily accessible these days, it can be easy to make changes to the original image data</a:t>
            </a:r>
          </a:p>
          <a:p>
            <a:pPr marL="1085850" marR="0" lvl="2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Adjusting the brightness of the whole image (acceptable) </a:t>
            </a:r>
          </a:p>
          <a:p>
            <a:pPr marL="1085850" marR="0" lvl="2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Adjusting the intensity of a specific feature </a:t>
            </a:r>
            <a:r>
              <a:rPr lang="en-US" sz="1200" u="none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in a way that misrepresents the original data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(unacceptable)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MS PGothic" panose="020B0600070205080204" pitchFamily="34" charset="-128"/>
              <a:cs typeface="ＭＳ Ｐゴシック"/>
            </a:endParaRPr>
          </a:p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What are acceptable and unacceptable image adjustments?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Acceptable practices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Adjustments of brightness, contrast, or color balance applied to the whole image without obscuring or eliminating any information from the original image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No specific feature within an image is enhanced, obscured, moved, removed or introduced.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CA" sz="1200" b="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Provide full disclosure and justification of manipulation of images in text and figure legend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</a:rPr>
              <a:t>Unacceptable practices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="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</a:rPr>
              <a:t>Selective manipulation to show something that did not exist or hide something </a:t>
            </a:r>
            <a:r>
              <a:rPr lang="en-US" b="0" u="none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</a:rPr>
              <a:t>that did exist in </a:t>
            </a:r>
            <a:r>
              <a:rPr lang="en-US" b="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</a:rPr>
              <a:t>the original image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When the alteration deliberately changes how we interpret the data 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b="0" i="1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Ask yourself: Is the </a:t>
            </a:r>
            <a:r>
              <a:rPr lang="en-CA" sz="1200" i="1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image that results from this adjustment still an accurate representation of the original data?</a:t>
            </a:r>
            <a:endParaRPr lang="en-CA" i="1" dirty="0">
              <a:effectLst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b="1" dirty="0"/>
              <a:t>How does it relate to scholarly integrity?</a:t>
            </a:r>
          </a:p>
          <a:p>
            <a:pPr marL="742950" lvl="1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Ensuring the generation of reliable and reproducible data</a:t>
            </a:r>
          </a:p>
          <a:p>
            <a:pPr marL="742950" lvl="1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Enabling fellow researchers to fully assess, critique, expand and/or correct our work</a:t>
            </a:r>
          </a:p>
          <a:p>
            <a:pPr marL="742950" lvl="1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Preserving the trust and confidence of fellow researchers, funding agencies, sponsors and the public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---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Resources: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 err="1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Rossner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, M. and Yamada, K.M. (2004) </a:t>
            </a:r>
            <a:r>
              <a:rPr lang="en-US" b="0" dirty="0"/>
              <a:t>What’s in a picture? The temptation of image manipulation. Journal of Cell Biology. 166:11-15  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http://</a:t>
            </a:r>
            <a:r>
              <a:rPr lang="en-CA" sz="1200" kern="1200" dirty="0" err="1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www.jcb.org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/</a:t>
            </a:r>
            <a:r>
              <a:rPr lang="en-CA" sz="1200" kern="1200" dirty="0" err="1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cgi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/</a:t>
            </a:r>
            <a:r>
              <a:rPr lang="en-CA" sz="1200" kern="1200" dirty="0" err="1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doi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/10.1083/jcb.200406019</a:t>
            </a:r>
            <a:endParaRPr lang="en-US" b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888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How does it relate to scholarly integrity?</a:t>
            </a:r>
          </a:p>
          <a:p>
            <a:pPr marL="742950" lvl="1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Ensuring the generation of reliable and reproducible data</a:t>
            </a:r>
          </a:p>
          <a:p>
            <a:pPr marL="742950" lvl="1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Enabling fellow researchers to fully assess, critique, expand and/or correct our work</a:t>
            </a:r>
          </a:p>
          <a:p>
            <a:pPr marL="742950" lvl="1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Preserving the trust and confidence of fellow researchers, funding agencies, sponsors and the public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---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Resources: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dirty="0"/>
              <a:t>UBC’s Scholarly Integrity Policy</a:t>
            </a:r>
            <a:r>
              <a:rPr lang="en-US" b="0" dirty="0">
                <a:sym typeface="Wingdings" pitchFamily="2" charset="2"/>
              </a:rPr>
              <a:t> SC6: https://universitycounsel-2015.sites.olt.ubc.ca/files/2019/08/Scholarly-Integrity-Policy_SC6.pdf?file=2015/08/policy85.pdf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 err="1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Rossner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, M. and Yamada, K.M. (2004) </a:t>
            </a:r>
            <a:r>
              <a:rPr lang="en-US" b="0" dirty="0"/>
              <a:t>What’s in a picture? The temptation of image manipulation. Journal of Cell Biology. 166:11-15  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http://</a:t>
            </a:r>
            <a:r>
              <a:rPr lang="en-CA" sz="1200" kern="1200" dirty="0" err="1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www.jcb.org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/</a:t>
            </a:r>
            <a:r>
              <a:rPr lang="en-CA" sz="1200" kern="1200" dirty="0" err="1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cgi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/</a:t>
            </a:r>
            <a:r>
              <a:rPr lang="en-CA" sz="1200" kern="1200" dirty="0" err="1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doi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/10.1083/jcb.200406019</a:t>
            </a:r>
            <a:endParaRPr lang="en-US" b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142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274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[This slide includes some high-level recommendations; please feel free to modify and adapt it to your own research context.] 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Potential Reflection/Discussion Questions: 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What habits and skills can you use or build to ensure appropriate image manipulation?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Where is the line between appropriate and inappropriate image manipulation in your discipline?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929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Journalistic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Journal for Cell Biology Data Integrity &amp; Plagiarism</a:t>
            </a:r>
            <a:r>
              <a:rPr lang="en-US" sz="1200" dirty="0"/>
              <a:t>: https://</a:t>
            </a:r>
            <a:r>
              <a:rPr lang="en-US" sz="1200" dirty="0" err="1"/>
              <a:t>rupress.org</a:t>
            </a:r>
            <a:r>
              <a:rPr lang="en-US" sz="1200" dirty="0"/>
              <a:t>/</a:t>
            </a:r>
            <a:r>
              <a:rPr lang="en-US" sz="1200" dirty="0" err="1"/>
              <a:t>jcb</a:t>
            </a:r>
            <a:r>
              <a:rPr lang="en-US" sz="1200" dirty="0"/>
              <a:t>/pages/</a:t>
            </a:r>
            <a:r>
              <a:rPr lang="en-US" sz="1200" dirty="0" err="1"/>
              <a:t>editorial-policies#data-integrity</a:t>
            </a: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hlinkClick r:id="rId4"/>
              </a:rPr>
              <a:t>Nature: Image Integrity and Standards</a:t>
            </a:r>
            <a:r>
              <a:rPr lang="en-US" sz="1200" dirty="0"/>
              <a:t>: https://</a:t>
            </a:r>
            <a:r>
              <a:rPr lang="en-US" sz="1200" dirty="0" err="1"/>
              <a:t>www.nature.com</a:t>
            </a:r>
            <a:r>
              <a:rPr lang="en-US" sz="1200" dirty="0"/>
              <a:t>/nature-research/editorial-policies/image-integrity</a:t>
            </a:r>
          </a:p>
          <a:p>
            <a:endParaRPr lang="en-US" sz="800" b="1" dirty="0"/>
          </a:p>
          <a:p>
            <a:r>
              <a:rPr lang="en-US" sz="1200" b="1" dirty="0"/>
              <a:t>Further Reading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dirty="0" err="1"/>
              <a:t>Carniol</a:t>
            </a:r>
            <a:r>
              <a:rPr lang="en-CA" sz="1200" dirty="0"/>
              <a:t>, K. (2015). </a:t>
            </a:r>
            <a:r>
              <a:rPr lang="en-CA" sz="1200" dirty="0">
                <a:hlinkClick r:id="rId5"/>
              </a:rPr>
              <a:t>Common pitfalls in figure preparation</a:t>
            </a:r>
            <a:r>
              <a:rPr lang="en-US" sz="1200" dirty="0"/>
              <a:t>. Cell Mentor: http://</a:t>
            </a:r>
            <a:r>
              <a:rPr lang="en-US" sz="1200" dirty="0" err="1"/>
              <a:t>www.cell.com</a:t>
            </a:r>
            <a:r>
              <a:rPr lang="en-US" sz="1200" dirty="0"/>
              <a:t>/crosstalk/common-pitfalls-in-figure-preparation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Cromey</a:t>
            </a:r>
            <a:r>
              <a:rPr lang="en-US" sz="1200" dirty="0"/>
              <a:t>, D.W. (2013) </a:t>
            </a:r>
            <a:r>
              <a:rPr lang="en-CA" sz="1200" dirty="0">
                <a:hlinkClick r:id="rId6"/>
              </a:rPr>
              <a:t>Digital Images Are Data: And Should Be Treated as Such</a:t>
            </a:r>
            <a:r>
              <a:rPr lang="en-CA" sz="1200" dirty="0"/>
              <a:t>. </a:t>
            </a:r>
            <a:r>
              <a:rPr lang="en-CA" sz="1200" i="1" dirty="0"/>
              <a:t>Methods Mol Biol</a:t>
            </a:r>
            <a:r>
              <a:rPr lang="en-CA" sz="1200" dirty="0"/>
              <a:t>. 2013 ; 931: 1–27.: https://</a:t>
            </a:r>
            <a:r>
              <a:rPr lang="en-CA" sz="1200" dirty="0" err="1"/>
              <a:t>www.ncbi.nlm.nih.gov</a:t>
            </a:r>
            <a:r>
              <a:rPr lang="en-CA" sz="1200" dirty="0"/>
              <a:t>/</a:t>
            </a:r>
            <a:r>
              <a:rPr lang="en-CA" sz="1200" dirty="0" err="1"/>
              <a:t>pmc</a:t>
            </a:r>
            <a:r>
              <a:rPr lang="en-CA" sz="1200" dirty="0"/>
              <a:t>/articles/PMC4210356/pdf/nihms-575179.pdf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dirty="0"/>
              <a:t>Jordan, R. (2014) </a:t>
            </a:r>
            <a:r>
              <a:rPr lang="en-CA" sz="1200" dirty="0">
                <a:hlinkClick r:id="rId7"/>
              </a:rPr>
              <a:t>Research integrity, image manipulation, and anonymizing photographs in visual social science research</a:t>
            </a:r>
            <a:r>
              <a:rPr lang="en-CA" sz="1200" dirty="0"/>
              <a:t>. </a:t>
            </a:r>
            <a:r>
              <a:rPr lang="en-CA" sz="1200" i="1" dirty="0"/>
              <a:t>Int. J. Soc. Res. </a:t>
            </a:r>
            <a:r>
              <a:rPr lang="en-CA" sz="1200" i="1" dirty="0" err="1"/>
              <a:t>Methodol</a:t>
            </a:r>
            <a:r>
              <a:rPr lang="en-CA" sz="1200" dirty="0"/>
              <a:t>. 17:441-54: https://</a:t>
            </a:r>
            <a:r>
              <a:rPr lang="en-CA" sz="1200" dirty="0" err="1"/>
              <a:t>doi.org</a:t>
            </a:r>
            <a:r>
              <a:rPr lang="en-CA" sz="1200" dirty="0"/>
              <a:t>/10.1080/13645579.2012.759333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dirty="0" err="1">
                <a:cs typeface="ＭＳ Ｐゴシック"/>
              </a:rPr>
              <a:t>Rossner</a:t>
            </a:r>
            <a:r>
              <a:rPr lang="en-CA" sz="1200" dirty="0">
                <a:cs typeface="ＭＳ Ｐゴシック"/>
              </a:rPr>
              <a:t>, M. and Yamada, K.M. (2004) </a:t>
            </a:r>
            <a:r>
              <a:rPr lang="en-US" sz="1200" dirty="0">
                <a:hlinkClick r:id="rId8"/>
              </a:rPr>
              <a:t>What’s in a picture? The temptation of image manipulation</a:t>
            </a:r>
            <a:r>
              <a:rPr lang="en-US" sz="1200" dirty="0"/>
              <a:t>. </a:t>
            </a:r>
            <a:r>
              <a:rPr lang="en-US" sz="1200" i="1" dirty="0"/>
              <a:t>J. Cell Biol</a:t>
            </a:r>
            <a:r>
              <a:rPr lang="en-US" sz="1200" dirty="0"/>
              <a:t>. 166:11-15: https://</a:t>
            </a:r>
            <a:r>
              <a:rPr lang="en-US" sz="1200" dirty="0" err="1"/>
              <a:t>www.ncbi.nlm.nih.gov</a:t>
            </a:r>
            <a:r>
              <a:rPr lang="en-US" sz="1200" dirty="0"/>
              <a:t>/</a:t>
            </a:r>
            <a:r>
              <a:rPr lang="en-US" sz="1200" dirty="0" err="1"/>
              <a:t>pmc</a:t>
            </a:r>
            <a:r>
              <a:rPr lang="en-US" sz="1200" dirty="0"/>
              <a:t>/articles/PMC2172141/pdf/200406019.pdf</a:t>
            </a:r>
            <a:endParaRPr lang="en-US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09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243888" y="1131888"/>
            <a:ext cx="900112" cy="11318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2" descr="2014_logo_only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1419225"/>
            <a:ext cx="4079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365587" y="1131888"/>
            <a:ext cx="5430376" cy="1823086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ts val="3800"/>
              </a:lnSpc>
              <a:spcBef>
                <a:spcPts val="0"/>
              </a:spcBef>
              <a:buNone/>
              <a:defRPr sz="3400" b="1" i="0" kern="0" cap="all" spc="3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365762" y="3003798"/>
            <a:ext cx="5430203" cy="3213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800" b="0" i="0" kern="0" spc="3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sz="900" b="0" i="0">
                <a:latin typeface="Whitney Book"/>
                <a:cs typeface="Whitney Book"/>
              </a:defRPr>
            </a:lvl2pPr>
            <a:lvl3pPr>
              <a:defRPr sz="900" b="0" i="0">
                <a:latin typeface="Whitney Book"/>
                <a:cs typeface="Whitney Book"/>
              </a:defRPr>
            </a:lvl3pPr>
            <a:lvl4pPr>
              <a:defRPr sz="900" b="0" i="0">
                <a:latin typeface="Whitney Book"/>
                <a:cs typeface="Whitney Book"/>
              </a:defRPr>
            </a:lvl4pPr>
            <a:lvl5pPr>
              <a:defRPr sz="900" b="0" i="0">
                <a:latin typeface="Whitney Book"/>
                <a:cs typeface="Whitney Book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365762" y="3507855"/>
            <a:ext cx="5430203" cy="3213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000" b="1" i="0" kern="0" cap="all" spc="150" normalizeH="0" baseline="0">
                <a:solidFill>
                  <a:srgbClr val="0C2344"/>
                </a:solidFill>
                <a:latin typeface="Arial"/>
                <a:cs typeface="Arial"/>
              </a:defRPr>
            </a:lvl1pPr>
            <a:lvl2pPr>
              <a:defRPr sz="900" b="0" i="0">
                <a:latin typeface="Whitney Book"/>
                <a:cs typeface="Whitney Book"/>
              </a:defRPr>
            </a:lvl2pPr>
            <a:lvl3pPr>
              <a:defRPr sz="900" b="0" i="0">
                <a:latin typeface="Whitney Book"/>
                <a:cs typeface="Whitney Book"/>
              </a:defRPr>
            </a:lvl3pPr>
            <a:lvl4pPr>
              <a:defRPr sz="900" b="0" i="0">
                <a:latin typeface="Whitney Book"/>
                <a:cs typeface="Whitney Book"/>
              </a:defRPr>
            </a:lvl4pPr>
            <a:lvl5pPr>
              <a:defRPr sz="900" b="0" i="0">
                <a:latin typeface="Whitney Book"/>
                <a:cs typeface="Whitney Book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8822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_2016_UBCStandard_Signature_ReverseRGB7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1443038"/>
            <a:ext cx="4770437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028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243888" y="1131888"/>
            <a:ext cx="900112" cy="1131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3" descr="s4b282c20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1439863"/>
            <a:ext cx="36353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365587" y="1131888"/>
            <a:ext cx="5430376" cy="1823086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ts val="3800"/>
              </a:lnSpc>
              <a:spcBef>
                <a:spcPts val="0"/>
              </a:spcBef>
              <a:buNone/>
              <a:defRPr sz="3400" b="1" i="0" kern="0" cap="all" spc="3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365762" y="3003798"/>
            <a:ext cx="5430203" cy="3213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800" b="0" i="0" kern="0" spc="3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 sz="900" b="0" i="0">
                <a:latin typeface="Whitney Book"/>
                <a:cs typeface="Whitney Book"/>
              </a:defRPr>
            </a:lvl2pPr>
            <a:lvl3pPr>
              <a:defRPr sz="900" b="0" i="0">
                <a:latin typeface="Whitney Book"/>
                <a:cs typeface="Whitney Book"/>
              </a:defRPr>
            </a:lvl3pPr>
            <a:lvl4pPr>
              <a:defRPr sz="900" b="0" i="0">
                <a:latin typeface="Whitney Book"/>
                <a:cs typeface="Whitney Book"/>
              </a:defRPr>
            </a:lvl4pPr>
            <a:lvl5pPr>
              <a:defRPr sz="900" b="0" i="0">
                <a:latin typeface="Whitney Book"/>
                <a:cs typeface="Whitney Book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365762" y="3507855"/>
            <a:ext cx="5430203" cy="3213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000" b="1" i="0" kern="0" cap="all" spc="150" normalizeH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 sz="900" b="0" i="0">
                <a:latin typeface="Whitney Book"/>
                <a:cs typeface="Whitney Book"/>
              </a:defRPr>
            </a:lvl2pPr>
            <a:lvl3pPr>
              <a:defRPr sz="900" b="0" i="0">
                <a:latin typeface="Whitney Book"/>
                <a:cs typeface="Whitney Book"/>
              </a:defRPr>
            </a:lvl3pPr>
            <a:lvl4pPr>
              <a:defRPr sz="900" b="0" i="0">
                <a:latin typeface="Whitney Book"/>
                <a:cs typeface="Whitney Book"/>
              </a:defRPr>
            </a:lvl4pPr>
            <a:lvl5pPr>
              <a:defRPr sz="900" b="0" i="0">
                <a:latin typeface="Whitney Book"/>
                <a:cs typeface="Whitney Book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212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 Slide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13B6998B-C52C-41F0-AEF0-6BD4B4E3F623}" type="slidenum">
              <a:rPr lang="en-US" altLang="en-US" sz="900">
                <a:solidFill>
                  <a:srgbClr val="FFFFFF"/>
                </a:solidFill>
                <a:latin typeface="Whitney Book" pitchFamily="50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solidFill>
                <a:srgbClr val="FFFFFF"/>
              </a:solidFill>
              <a:latin typeface="Whitney Book" pitchFamily="50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8243888" y="1131888"/>
            <a:ext cx="900112" cy="11318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2" descr="2014_logo_only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1419225"/>
            <a:ext cx="4079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365587" y="1131889"/>
            <a:ext cx="5430376" cy="106017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ts val="3400"/>
              </a:lnSpc>
              <a:spcBef>
                <a:spcPts val="0"/>
              </a:spcBef>
              <a:buNone/>
              <a:defRPr sz="2800" b="1" i="0" kern="0" cap="all" spc="3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775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 Slide -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E29CC655-4A5D-41C6-9A92-B5F450010DAB}" type="slidenum">
              <a:rPr lang="en-US" altLang="en-US" sz="900">
                <a:solidFill>
                  <a:srgbClr val="FFFFFF"/>
                </a:solidFill>
                <a:latin typeface="Whitney Book" pitchFamily="50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solidFill>
                <a:srgbClr val="FFFFFF"/>
              </a:solidFill>
              <a:latin typeface="Whitney Book" pitchFamily="50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8243888" y="1131888"/>
            <a:ext cx="900112" cy="1131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3" descr="s4b282c20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1439863"/>
            <a:ext cx="36353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365587" y="1131889"/>
            <a:ext cx="5430376" cy="106017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ts val="3400"/>
              </a:lnSpc>
              <a:spcBef>
                <a:spcPts val="0"/>
              </a:spcBef>
              <a:buNone/>
              <a:defRPr sz="2800" b="1" i="0" kern="0" cap="all" spc="3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734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Slid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4b282c20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1439863"/>
            <a:ext cx="36353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9647E972-3DA8-4AA3-8E14-F9A16D7E0301}" type="slidenum">
              <a:rPr lang="en-US" altLang="en-US" sz="900">
                <a:cs typeface="Arial" panose="020B0604020202020204" pitchFamily="34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cs typeface="Arial" panose="020B0604020202020204" pitchFamily="34" charset="0"/>
            </a:endParaRP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buNone/>
              <a:defRPr b="0" i="0">
                <a:latin typeface="WhitneyHTF-Bold"/>
                <a:cs typeface="WhitneyHTF-Bold"/>
              </a:defRPr>
            </a:lvl2pPr>
            <a:lvl3pPr>
              <a:buNone/>
              <a:defRPr b="0" i="0">
                <a:latin typeface="WhitneyHTF-Bold"/>
                <a:cs typeface="WhitneyHTF-Bold"/>
              </a:defRPr>
            </a:lvl3pPr>
            <a:lvl4pPr>
              <a:buNone/>
              <a:defRPr b="0" i="0">
                <a:latin typeface="WhitneyHTF-Bold"/>
                <a:cs typeface="WhitneyHTF-Bold"/>
              </a:defRPr>
            </a:lvl4pPr>
            <a:lvl5pPr>
              <a:buNone/>
              <a:defRPr b="0" i="0">
                <a:latin typeface="WhitneyHTF-Bold"/>
                <a:cs typeface="WhitneyHTF-Bold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8954" y="1131888"/>
            <a:ext cx="766143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30000"/>
              </a:lnSpc>
              <a:spcBef>
                <a:spcPts val="0"/>
              </a:spcBef>
              <a:buFontTx/>
              <a:buNone/>
              <a:defRPr sz="1500">
                <a:latin typeface="Arial"/>
                <a:cs typeface="Arial"/>
              </a:defRPr>
            </a:lvl1pPr>
            <a:lvl2pPr marL="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>
                <a:latin typeface="Arial"/>
                <a:cs typeface="Arial"/>
              </a:defRPr>
            </a:lvl2pPr>
            <a:lvl3pPr marL="540000" indent="-180000">
              <a:lnSpc>
                <a:spcPct val="130000"/>
              </a:lnSpc>
              <a:spcBef>
                <a:spcPts val="0"/>
              </a:spcBef>
              <a:defRPr sz="1500" b="0" i="0">
                <a:latin typeface="Arial"/>
                <a:cs typeface="Arial"/>
              </a:defRPr>
            </a:lvl3pPr>
            <a:lvl4pPr marL="90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latin typeface="Arial"/>
                <a:cs typeface="Arial"/>
              </a:defRPr>
            </a:lvl4pPr>
            <a:lvl5pPr marL="126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00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Slide -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014_logo_only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1419225"/>
            <a:ext cx="4079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239F170D-0679-44F3-B298-2880AF9F9BEF}" type="slidenum">
              <a:rPr lang="en-US" altLang="en-US" sz="900">
                <a:solidFill>
                  <a:srgbClr val="FFFFFF"/>
                </a:solidFill>
                <a:cs typeface="Arial" panose="020B0604020202020204" pitchFamily="34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buNone/>
              <a:defRPr b="0" i="0">
                <a:latin typeface="WhitneyHTF-Bold"/>
                <a:cs typeface="WhitneyHTF-Bold"/>
              </a:defRPr>
            </a:lvl2pPr>
            <a:lvl3pPr>
              <a:buNone/>
              <a:defRPr b="0" i="0">
                <a:latin typeface="WhitneyHTF-Bold"/>
                <a:cs typeface="WhitneyHTF-Bold"/>
              </a:defRPr>
            </a:lvl3pPr>
            <a:lvl4pPr>
              <a:buNone/>
              <a:defRPr b="0" i="0">
                <a:latin typeface="WhitneyHTF-Bold"/>
                <a:cs typeface="WhitneyHTF-Bold"/>
              </a:defRPr>
            </a:lvl4pPr>
            <a:lvl5pPr>
              <a:buNone/>
              <a:defRPr b="0" i="0">
                <a:latin typeface="WhitneyHTF-Bold"/>
                <a:cs typeface="WhitneyHTF-Bold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8954" y="1131888"/>
            <a:ext cx="766143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30000"/>
              </a:lnSpc>
              <a:spcBef>
                <a:spcPts val="0"/>
              </a:spcBef>
              <a:buFontTx/>
              <a:buNone/>
              <a:defRPr sz="150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>
                <a:solidFill>
                  <a:srgbClr val="FFFFFF"/>
                </a:solidFill>
                <a:latin typeface="Arial"/>
                <a:cs typeface="Arial"/>
              </a:defRPr>
            </a:lvl2pPr>
            <a:lvl3pPr marL="540000" indent="-180000">
              <a:lnSpc>
                <a:spcPct val="130000"/>
              </a:lnSpc>
              <a:spcBef>
                <a:spcPts val="0"/>
              </a:spcBef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3pPr>
            <a:lvl4pPr marL="90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4pPr>
            <a:lvl5pPr marL="126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05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s Slid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67215BC8-88E3-495F-9578-14DCB5283356}" type="slidenum">
              <a:rPr lang="en-US" altLang="en-US" sz="900">
                <a:cs typeface="Arial" panose="020B0604020202020204" pitchFamily="34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cs typeface="Arial" panose="020B0604020202020204" pitchFamily="34" charset="0"/>
            </a:endParaRPr>
          </a:p>
        </p:txBody>
      </p:sp>
      <p:pic>
        <p:nvPicPr>
          <p:cNvPr id="5" name="Picture 3" descr="s4b282c20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422275"/>
            <a:ext cx="363537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buNone/>
              <a:defRPr b="0" i="0">
                <a:latin typeface="WhitneyHTF-Bold"/>
                <a:cs typeface="WhitneyHTF-Bold"/>
              </a:defRPr>
            </a:lvl2pPr>
            <a:lvl3pPr>
              <a:buNone/>
              <a:defRPr b="0" i="0">
                <a:latin typeface="WhitneyHTF-Bold"/>
                <a:cs typeface="WhitneyHTF-Bold"/>
              </a:defRPr>
            </a:lvl3pPr>
            <a:lvl4pPr>
              <a:buNone/>
              <a:defRPr b="0" i="0">
                <a:latin typeface="WhitneyHTF-Bold"/>
                <a:cs typeface="WhitneyHTF-Bold"/>
              </a:defRPr>
            </a:lvl4pPr>
            <a:lvl5pPr>
              <a:buNone/>
              <a:defRPr b="0" i="0">
                <a:latin typeface="WhitneyHTF-Bold"/>
                <a:cs typeface="WhitneyHTF-Bold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8954" y="1131888"/>
            <a:ext cx="766143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30000"/>
              </a:lnSpc>
              <a:spcBef>
                <a:spcPts val="0"/>
              </a:spcBef>
              <a:buFontTx/>
              <a:buNone/>
              <a:defRPr sz="1500">
                <a:latin typeface="Arial"/>
                <a:cs typeface="Arial"/>
              </a:defRPr>
            </a:lvl1pPr>
            <a:lvl2pPr marL="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>
                <a:latin typeface="Arial"/>
                <a:cs typeface="Arial"/>
              </a:defRPr>
            </a:lvl2pPr>
            <a:lvl3pPr marL="540000" indent="-180000">
              <a:lnSpc>
                <a:spcPct val="130000"/>
              </a:lnSpc>
              <a:spcBef>
                <a:spcPts val="0"/>
              </a:spcBef>
              <a:defRPr sz="1500" b="0" i="0">
                <a:latin typeface="Arial"/>
                <a:cs typeface="Arial"/>
              </a:defRPr>
            </a:lvl3pPr>
            <a:lvl4pPr marL="90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latin typeface="Arial"/>
                <a:cs typeface="Arial"/>
              </a:defRPr>
            </a:lvl4pPr>
            <a:lvl5pPr marL="126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15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s Slide -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0C3C421A-2898-44BC-838D-20312EE78B11}" type="slidenum">
              <a:rPr lang="en-US" altLang="en-US" sz="900">
                <a:solidFill>
                  <a:srgbClr val="FFFFFF"/>
                </a:solidFill>
                <a:cs typeface="Arial" panose="020B0604020202020204" pitchFamily="34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5" name="Picture 2" descr="2014_logo_only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473075"/>
            <a:ext cx="4079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buNone/>
              <a:defRPr b="0" i="0">
                <a:latin typeface="WhitneyHTF-Bold"/>
                <a:cs typeface="WhitneyHTF-Bold"/>
              </a:defRPr>
            </a:lvl2pPr>
            <a:lvl3pPr>
              <a:buNone/>
              <a:defRPr b="0" i="0">
                <a:latin typeface="WhitneyHTF-Bold"/>
                <a:cs typeface="WhitneyHTF-Bold"/>
              </a:defRPr>
            </a:lvl3pPr>
            <a:lvl4pPr>
              <a:buNone/>
              <a:defRPr b="0" i="0">
                <a:latin typeface="WhitneyHTF-Bold"/>
                <a:cs typeface="WhitneyHTF-Bold"/>
              </a:defRPr>
            </a:lvl4pPr>
            <a:lvl5pPr>
              <a:buNone/>
              <a:defRPr b="0" i="0">
                <a:latin typeface="WhitneyHTF-Bold"/>
                <a:cs typeface="WhitneyHTF-Bold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8954" y="1131888"/>
            <a:ext cx="766143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30000"/>
              </a:lnSpc>
              <a:spcBef>
                <a:spcPts val="0"/>
              </a:spcBef>
              <a:buFontTx/>
              <a:buNone/>
              <a:defRPr sz="150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>
                <a:solidFill>
                  <a:srgbClr val="FFFFFF"/>
                </a:solidFill>
                <a:latin typeface="Arial"/>
                <a:cs typeface="Arial"/>
              </a:defRPr>
            </a:lvl2pPr>
            <a:lvl3pPr marL="540000" indent="-180000">
              <a:lnSpc>
                <a:spcPct val="130000"/>
              </a:lnSpc>
              <a:spcBef>
                <a:spcPts val="0"/>
              </a:spcBef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3pPr>
            <a:lvl4pPr marL="90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4pPr>
            <a:lvl5pPr marL="126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5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BC_2016_Signature_Wide_28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1439863"/>
            <a:ext cx="4770437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50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948" r:id="rId1"/>
    <p:sldLayoutId id="2147484949" r:id="rId2"/>
    <p:sldLayoutId id="2147484950" r:id="rId3"/>
    <p:sldLayoutId id="2147484951" r:id="rId4"/>
    <p:sldLayoutId id="2147484952" r:id="rId5"/>
    <p:sldLayoutId id="2147484953" r:id="rId6"/>
    <p:sldLayoutId id="2147484954" r:id="rId7"/>
    <p:sldLayoutId id="2147484955" r:id="rId8"/>
    <p:sldLayoutId id="2147484956" r:id="rId9"/>
    <p:sldLayoutId id="2147484957" r:id="rId10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bc.ca1.qualtrics.com/jfe/form/SV_e8xLZLLOBmMcGK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niversitycounsel-2015.sites.olt.ubc.ca/files/2020/07/Scholarly-Integrity-Policy_SC6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research.innovation@ubc.ca?subject=[Scholarly%20Integrity%20Initiative]%20Teaching%20Resourc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80/13645579.2012.759333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s://www.ncbi.nlm.nih.gov/pmc/articles/PMC4210356/pdf/nihms-575179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cell.com/crosstalk/common-pitfalls-in-figure-preparation" TargetMode="External"/><Relationship Id="rId5" Type="http://schemas.openxmlformats.org/officeDocument/2006/relationships/hyperlink" Target="https://www.nature.com/nature-research/editorial-policies/image-integrity" TargetMode="External"/><Relationship Id="rId4" Type="http://schemas.openxmlformats.org/officeDocument/2006/relationships/hyperlink" Target="https://rupress.org/jcb/pages/editorial-policies#data-integrity" TargetMode="External"/><Relationship Id="rId9" Type="http://schemas.openxmlformats.org/officeDocument/2006/relationships/hyperlink" Target="https://www.ncbi.nlm.nih.gov/pmc/articles/PMC2172141/pdf/200406019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A549F-6CFA-9F4D-99AB-16E1FD2367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54" y="1203598"/>
            <a:ext cx="7661438" cy="3625578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z="1800" dirty="0"/>
              <a:t>This slide package is provided by the Scholarly Integrity Initiative. Thank you for promoting conversations about, and raising awareness of, </a:t>
            </a:r>
            <a:br>
              <a:rPr lang="en-US" sz="1800" dirty="0"/>
            </a:br>
            <a:r>
              <a:rPr lang="en-US" sz="1800" dirty="0"/>
              <a:t>the responsible conduct of research.</a:t>
            </a:r>
            <a:endParaRPr lang="en-US" altLang="en-US" sz="1800" dirty="0"/>
          </a:p>
          <a:p>
            <a:pPr>
              <a:spcAft>
                <a:spcPts val="1800"/>
              </a:spcAft>
            </a:pPr>
            <a:r>
              <a:rPr lang="en-US" altLang="en-US" sz="1600" dirty="0"/>
              <a:t>We hope that by facilitating group discussions though these materials, we can better understand our research and scholarly practices, identify best practices, and foster a strong and diverse research culture that embraces integrity, collegiality and service at UBC. </a:t>
            </a:r>
          </a:p>
          <a:p>
            <a:pPr>
              <a:spcAft>
                <a:spcPts val="1800"/>
              </a:spcAft>
            </a:pPr>
            <a:r>
              <a:rPr lang="en-US" sz="1600" dirty="0"/>
              <a:t>In an effort to continuously improve, we would appreciate a few minutes of your time to provide feedback on this resource after you have used it. Please share your thoughts by completing this </a:t>
            </a:r>
            <a:r>
              <a:rPr lang="en-US" sz="1600" b="1" dirty="0">
                <a:hlinkClick r:id="rId3"/>
              </a:rPr>
              <a:t>short survey</a:t>
            </a:r>
            <a:r>
              <a:rPr lang="en-US" sz="1600" dirty="0"/>
              <a:t>.</a:t>
            </a:r>
          </a:p>
          <a:p>
            <a:endParaRPr lang="en-US" sz="1600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6AB894AD-61FD-4F1A-9D8A-F7BBB4E253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</p:spPr>
        <p:txBody>
          <a:bodyPr/>
          <a:lstStyle/>
          <a:p>
            <a:r>
              <a:rPr lang="en-US" altLang="en-US" dirty="0">
                <a:solidFill>
                  <a:srgbClr val="0055B7"/>
                </a:solidFill>
              </a:rPr>
              <a:t>INSTRUCTIONS FOR CONTENT FACILITATORS</a:t>
            </a:r>
          </a:p>
        </p:txBody>
      </p:sp>
    </p:spTree>
    <p:extLst>
      <p:ext uri="{BB962C8B-B14F-4D97-AF65-F5344CB8AC3E}">
        <p14:creationId xmlns:p14="http://schemas.microsoft.com/office/powerpoint/2010/main" val="4211319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260D4F1-BCF8-7941-8BD6-CFFAAFFE69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55B7"/>
                </a:solidFill>
              </a:rPr>
              <a:t>How to use this resource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F607B-E815-A042-A116-07B1D4219D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altLang="en-US" sz="1600" dirty="0"/>
              <a:t>There are two sections to this slide deck resource. </a:t>
            </a:r>
          </a:p>
          <a:p>
            <a:pPr marL="228600" indent="-228600">
              <a:spcAft>
                <a:spcPts val="1800"/>
              </a:spcAft>
              <a:buFont typeface="+mj-lt"/>
              <a:buAutoNum type="arabicPeriod"/>
            </a:pPr>
            <a:r>
              <a:rPr lang="en-US" altLang="en-US" sz="1600" dirty="0"/>
              <a:t>The first section is a core slide presentation. Use this to introduce concepts, discuss terminology, and generate discussion with your audience. </a:t>
            </a:r>
          </a:p>
          <a:p>
            <a:pPr marL="228600" indent="-228600">
              <a:spcAft>
                <a:spcPts val="1800"/>
              </a:spcAft>
              <a:buFont typeface="+mj-lt"/>
              <a:buAutoNum type="arabicPeriod"/>
            </a:pPr>
            <a:r>
              <a:rPr lang="en-US" altLang="en-US" sz="1600" dirty="0"/>
              <a:t>The second section includes additional slides that you can add to the core presentation, depending on the needs of your audience.</a:t>
            </a:r>
          </a:p>
          <a:p>
            <a:pPr>
              <a:spcAft>
                <a:spcPts val="1800"/>
              </a:spcAft>
            </a:pPr>
            <a:r>
              <a:rPr lang="en-US" altLang="en-US" sz="1600" dirty="0"/>
              <a:t>Facilitator notes are provided with each slide. Before delivering this material, you should familiarize yourself with the </a:t>
            </a:r>
            <a:r>
              <a:rPr lang="en-US" altLang="en-US" sz="1600" dirty="0">
                <a:hlinkClick r:id="rId3"/>
              </a:rPr>
              <a:t>Scholarly Integrity Policy </a:t>
            </a:r>
            <a:r>
              <a:rPr lang="en-US" altLang="en-US" sz="1600" dirty="0"/>
              <a:t>and the relevant scholarly standards within your discipline. If you need additional support, please contact the </a:t>
            </a:r>
            <a:r>
              <a:rPr lang="en-US" altLang="en-US" sz="1600" dirty="0">
                <a:hlinkClick r:id="rId4"/>
              </a:rPr>
              <a:t>Scholarly Integrity Initiative</a:t>
            </a:r>
            <a:r>
              <a:rPr lang="en-US" alt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4613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6ECC0F-2F24-4564-8925-70702CC8B0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055B7"/>
                </a:solidFill>
              </a:rPr>
              <a:t>ADAPTING AND SHARING THIS RESOURCE</a:t>
            </a:r>
            <a:endParaRPr lang="en-CA" dirty="0">
              <a:solidFill>
                <a:srgbClr val="0055B7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C6821-54B2-487F-A6DA-C110B5897F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en-US" sz="1600" dirty="0"/>
              <a:t>This introductory slide deck is licensed under the </a:t>
            </a:r>
            <a:r>
              <a:rPr lang="en-US" altLang="en-US" sz="1600" b="1" dirty="0"/>
              <a:t>Creative Commons Attribution 4.0 International License</a:t>
            </a:r>
            <a:r>
              <a:rPr lang="en-US" altLang="en-US" sz="1600" dirty="0"/>
              <a:t>, which allows you to share and adapt this resource as long as you give appropriate</a:t>
            </a:r>
            <a:r>
              <a:rPr lang="en-CA" sz="1600" dirty="0"/>
              <a:t> credit, provide a link to the license and indicate if changes were made to the content. For more information about this license, please visit: </a:t>
            </a:r>
            <a:r>
              <a:rPr lang="en-US" sz="1600" dirty="0">
                <a:hlinkClick r:id="rId3"/>
              </a:rPr>
              <a:t>http://creativecommons.org/licenses/by/4.0/</a:t>
            </a:r>
            <a:r>
              <a:rPr lang="en-US" sz="1600" dirty="0"/>
              <a:t> </a:t>
            </a:r>
            <a:endParaRPr lang="en-CA" sz="1600" dirty="0"/>
          </a:p>
          <a:p>
            <a:endParaRPr lang="en-CA" sz="1600" dirty="0"/>
          </a:p>
          <a:p>
            <a:r>
              <a:rPr lang="en-US" altLang="en-US" sz="1600" dirty="0"/>
              <a:t>Please attribute to the Scholarly Integrity Initiative, Office of the Vice-President, Research &amp; Innovation, The University of British Columbia. </a:t>
            </a:r>
          </a:p>
          <a:p>
            <a:endParaRPr lang="en-US" sz="1600" dirty="0"/>
          </a:p>
          <a:p>
            <a:endParaRPr lang="en-CA" dirty="0"/>
          </a:p>
        </p:txBody>
      </p:sp>
      <p:pic>
        <p:nvPicPr>
          <p:cNvPr id="4" name="Picture 2" descr="Creative Commons Licence">
            <a:extLst>
              <a:ext uri="{FF2B5EF4-FFF2-40B4-BE49-F238E27FC236}">
                <a16:creationId xmlns:a16="http://schemas.microsoft.com/office/drawing/2014/main" id="{6A593379-5936-4F42-B9E2-BA98AB475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14388"/>
            <a:ext cx="901576" cy="31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461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65124" y="1331913"/>
            <a:ext cx="5719043" cy="1824037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pc="100" dirty="0">
                <a:solidFill>
                  <a:srgbClr val="0055B7"/>
                </a:solidFill>
                <a:ea typeface="ＭＳ Ｐゴシック" charset="-128"/>
              </a:rPr>
              <a:t>Image Manipulation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65125" y="3003550"/>
            <a:ext cx="5430838" cy="322263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dirty="0">
                <a:ea typeface="ＭＳ Ｐゴシック" charset="-128"/>
              </a:rPr>
              <a:t>The Scholarly Integrity Initiative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65125" y="3508375"/>
            <a:ext cx="5430838" cy="32067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dirty="0">
                <a:ea typeface="ＭＳ Ｐゴシック" charset="-128"/>
              </a:rPr>
              <a:t>https://Responsible.research.ubc.ca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529A7D-57FE-42C0-A6ED-726D4D002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AA3B971D-B776-40A2-A1E9-7D19945D482C}"/>
              </a:ext>
            </a:extLst>
          </p:cNvPr>
          <p:cNvSpPr txBox="1">
            <a:spLocks/>
          </p:cNvSpPr>
          <p:nvPr/>
        </p:nvSpPr>
        <p:spPr>
          <a:xfrm>
            <a:off x="366946" y="1786586"/>
            <a:ext cx="7733446" cy="23527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What is image manipulation?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What are acceptable and unacceptable image adjustments?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How does it relate to scholarly integrity?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D6904D2-B9A3-4E09-BB86-C9C9F2E3C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75010FA6-383C-5143-AD5A-9D72DE1FB74B}"/>
              </a:ext>
            </a:extLst>
          </p:cNvPr>
          <p:cNvSpPr txBox="1">
            <a:spLocks/>
          </p:cNvSpPr>
          <p:nvPr/>
        </p:nvSpPr>
        <p:spPr>
          <a:xfrm>
            <a:off x="438954" y="915566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400" dirty="0">
                <a:solidFill>
                  <a:srgbClr val="0055B7"/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21094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4040F95-4BA8-42E1-A27B-38176AD9C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1E413BA6-54F4-45C8-9143-BEFD1BB5E80A}"/>
              </a:ext>
            </a:extLst>
          </p:cNvPr>
          <p:cNvSpPr txBox="1">
            <a:spLocks/>
          </p:cNvSpPr>
          <p:nvPr/>
        </p:nvSpPr>
        <p:spPr>
          <a:xfrm>
            <a:off x="438954" y="1163255"/>
            <a:ext cx="7661438" cy="1144027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cap="none" dirty="0">
                <a:solidFill>
                  <a:srgbClr val="0055B7"/>
                </a:solidFill>
              </a:rPr>
              <a:t>Disclosing image adjustments and ensuring an </a:t>
            </a:r>
            <a:br>
              <a:rPr lang="en-US" sz="2000" cap="none" dirty="0">
                <a:solidFill>
                  <a:srgbClr val="0055B7"/>
                </a:solidFill>
              </a:rPr>
            </a:br>
            <a:r>
              <a:rPr lang="en-US" sz="2000" cap="none" dirty="0">
                <a:solidFill>
                  <a:srgbClr val="0055B7"/>
                </a:solidFill>
              </a:rPr>
              <a:t>accurate representation of the original data </a:t>
            </a:r>
            <a:br>
              <a:rPr lang="en-US" sz="2000" cap="none" dirty="0">
                <a:solidFill>
                  <a:srgbClr val="0055B7"/>
                </a:solidFill>
              </a:rPr>
            </a:br>
            <a:r>
              <a:rPr lang="en-US" sz="2000" cap="none" dirty="0">
                <a:solidFill>
                  <a:srgbClr val="0055B7"/>
                </a:solidFill>
              </a:rPr>
              <a:t>supports scholarly integrity by: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005E6CA-86B1-48D1-8181-CCC5938B4016}"/>
              </a:ext>
            </a:extLst>
          </p:cNvPr>
          <p:cNvSpPr txBox="1">
            <a:spLocks/>
          </p:cNvSpPr>
          <p:nvPr/>
        </p:nvSpPr>
        <p:spPr>
          <a:xfrm>
            <a:off x="366946" y="2523306"/>
            <a:ext cx="7733446" cy="23527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Ensuring the generation of reliable and reproducible data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Enabling fellow researchers to fully assess, critique, expand upon and/or correct our work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Preserving the trust and confidence of fellow researchers, </a:t>
            </a:r>
            <a:br>
              <a:rPr lang="en-US" sz="2000" dirty="0"/>
            </a:br>
            <a:r>
              <a:rPr lang="en-US" sz="2000" dirty="0"/>
              <a:t>funding agencies, sponsors and the public</a:t>
            </a:r>
          </a:p>
        </p:txBody>
      </p:sp>
    </p:spTree>
    <p:extLst>
      <p:ext uri="{BB962C8B-B14F-4D97-AF65-F5344CB8AC3E}">
        <p14:creationId xmlns:p14="http://schemas.microsoft.com/office/powerpoint/2010/main" val="1270563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56148" y="3537744"/>
            <a:ext cx="8255808" cy="623331"/>
          </a:xfrm>
        </p:spPr>
        <p:txBody>
          <a:bodyPr/>
          <a:lstStyle/>
          <a:p>
            <a:pPr algn="ctr"/>
            <a:r>
              <a:rPr lang="en-US" sz="2400" cap="none" dirty="0">
                <a:solidFill>
                  <a:srgbClr val="0055B7"/>
                </a:solidFill>
              </a:rPr>
              <a:t>What does this mean for us?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3D1509-933F-4EF8-BA1F-E5EFCA24FD9B}"/>
              </a:ext>
            </a:extLst>
          </p:cNvPr>
          <p:cNvSpPr/>
          <p:nvPr/>
        </p:nvSpPr>
        <p:spPr>
          <a:xfrm>
            <a:off x="693284" y="1648420"/>
            <a:ext cx="7512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dirty="0"/>
              <a:t>Digital images are data and should be carefully managed to preserve their integrity and validity.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A83F14-38F9-4715-8AA6-A8EAD3767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149D1D5-125A-4C4C-9A24-4DCD4E231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35889" y="4469631"/>
            <a:ext cx="8872219" cy="55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734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C45872F-3D6D-4C37-9C17-D81CB6E0A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927FF373-48F7-7242-9245-AE8C46315E11}"/>
              </a:ext>
            </a:extLst>
          </p:cNvPr>
          <p:cNvSpPr txBox="1">
            <a:spLocks/>
          </p:cNvSpPr>
          <p:nvPr/>
        </p:nvSpPr>
        <p:spPr>
          <a:xfrm>
            <a:off x="510962" y="915566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400" dirty="0">
                <a:solidFill>
                  <a:srgbClr val="0055B7"/>
                </a:solidFill>
              </a:rPr>
              <a:t>What does it mean for us?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4D300EB-8FCB-8D4D-8F7B-D1FF09A69EBE}"/>
              </a:ext>
            </a:extLst>
          </p:cNvPr>
          <p:cNvSpPr txBox="1">
            <a:spLocks/>
          </p:cNvSpPr>
          <p:nvPr/>
        </p:nvSpPr>
        <p:spPr>
          <a:xfrm>
            <a:off x="438954" y="1786586"/>
            <a:ext cx="7661438" cy="2736006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Be aware of the resolution at which the image was captured</a:t>
            </a:r>
          </a:p>
          <a:p>
            <a:pPr marL="342900" lvl="1" indent="-342900"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Retain the original data exactly as they were acquired</a:t>
            </a:r>
          </a:p>
          <a:p>
            <a:pPr marL="342900" lvl="1" indent="-342900"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Record your instrument settings</a:t>
            </a:r>
          </a:p>
          <a:p>
            <a:pPr marL="342900" lvl="1" indent="-342900"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Document and provide rationale for all changes made to the image</a:t>
            </a:r>
          </a:p>
          <a:p>
            <a:pPr marL="342900" lvl="1" indent="-342900"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What else?</a:t>
            </a:r>
          </a:p>
        </p:txBody>
      </p:sp>
    </p:spTree>
    <p:extLst>
      <p:ext uri="{BB962C8B-B14F-4D97-AF65-F5344CB8AC3E}">
        <p14:creationId xmlns:p14="http://schemas.microsoft.com/office/powerpoint/2010/main" val="244915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C45872F-3D6D-4C37-9C17-D81CB6E0A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860A8C-9278-4631-B7D0-A263616B791F}"/>
              </a:ext>
            </a:extLst>
          </p:cNvPr>
          <p:cNvSpPr txBox="1">
            <a:spLocks/>
          </p:cNvSpPr>
          <p:nvPr/>
        </p:nvSpPr>
        <p:spPr>
          <a:xfrm>
            <a:off x="475517" y="1267063"/>
            <a:ext cx="802147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/>
              <a:t>Journalistic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hlinkClick r:id="rId4"/>
              </a:rPr>
              <a:t>Journal for Cell Biology Data Integrity &amp; Plagiarism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hlinkClick r:id="rId5"/>
              </a:rPr>
              <a:t>Nature: Image Integrity and Standards</a:t>
            </a:r>
            <a:endParaRPr lang="en-US" sz="1600" dirty="0"/>
          </a:p>
          <a:p>
            <a:endParaRPr lang="en-US" sz="900" b="1" dirty="0"/>
          </a:p>
          <a:p>
            <a:r>
              <a:rPr lang="en-US" sz="1600" b="1" dirty="0"/>
              <a:t>Further Reading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 err="1"/>
              <a:t>Carniol</a:t>
            </a:r>
            <a:r>
              <a:rPr lang="en-CA" sz="1600" dirty="0"/>
              <a:t>, K. (2015). </a:t>
            </a:r>
            <a:r>
              <a:rPr lang="en-CA" sz="1600" dirty="0">
                <a:hlinkClick r:id="rId6"/>
              </a:rPr>
              <a:t>Common pitfalls in figure preparation</a:t>
            </a:r>
            <a:r>
              <a:rPr lang="en-US" sz="1600" dirty="0"/>
              <a:t>. Cell Mentor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Cromey</a:t>
            </a:r>
            <a:r>
              <a:rPr lang="en-US" sz="1600" dirty="0"/>
              <a:t>, D.W. (2013) </a:t>
            </a:r>
            <a:r>
              <a:rPr lang="en-CA" sz="1600" dirty="0">
                <a:hlinkClick r:id="rId7"/>
              </a:rPr>
              <a:t>Digital Images Are Data: And Should Be Treated as Such</a:t>
            </a:r>
            <a:r>
              <a:rPr lang="en-CA" sz="1600" dirty="0"/>
              <a:t>. </a:t>
            </a:r>
            <a:r>
              <a:rPr lang="en-CA" sz="1600" i="1" dirty="0"/>
              <a:t>Methods Mol Biol</a:t>
            </a:r>
            <a:r>
              <a:rPr lang="en-CA" sz="1600" dirty="0"/>
              <a:t>. 2013 ; 931: 1–27.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Jordan, R. (2014) </a:t>
            </a:r>
            <a:r>
              <a:rPr lang="en-CA" sz="1600" dirty="0">
                <a:hlinkClick r:id="rId8"/>
              </a:rPr>
              <a:t>Research integrity, image manipulation, and anonymizing photographs in visual social science research</a:t>
            </a:r>
            <a:r>
              <a:rPr lang="en-CA" sz="1600" dirty="0"/>
              <a:t>. </a:t>
            </a:r>
            <a:r>
              <a:rPr lang="en-CA" sz="1600" i="1" dirty="0"/>
              <a:t>Int. J. Soc. Res. </a:t>
            </a:r>
            <a:r>
              <a:rPr lang="en-CA" sz="1600" i="1" dirty="0" err="1"/>
              <a:t>Methodol</a:t>
            </a:r>
            <a:r>
              <a:rPr lang="en-CA" sz="1600" dirty="0"/>
              <a:t>. 17:441-54</a:t>
            </a:r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 err="1">
                <a:cs typeface="ＭＳ Ｐゴシック"/>
              </a:rPr>
              <a:t>Rossner</a:t>
            </a:r>
            <a:r>
              <a:rPr lang="en-CA" sz="1600" dirty="0">
                <a:cs typeface="ＭＳ Ｐゴシック"/>
              </a:rPr>
              <a:t>, M. and Yamada, K.M. (2004) </a:t>
            </a:r>
            <a:r>
              <a:rPr lang="en-US" sz="1600" dirty="0">
                <a:hlinkClick r:id="rId9"/>
              </a:rPr>
              <a:t>What’s in a picture? The temptation of image manipulation</a:t>
            </a:r>
            <a:r>
              <a:rPr lang="en-US" sz="1600" dirty="0"/>
              <a:t>. </a:t>
            </a:r>
            <a:r>
              <a:rPr lang="en-US" sz="1600" i="1" dirty="0"/>
              <a:t>J. Cell Biol</a:t>
            </a:r>
            <a:r>
              <a:rPr lang="en-US" sz="1600" dirty="0"/>
              <a:t>. 166:11-15</a:t>
            </a:r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839A8D6F-BFDE-F641-AAE7-9727F39B1CD3}"/>
              </a:ext>
            </a:extLst>
          </p:cNvPr>
          <p:cNvSpPr txBox="1">
            <a:spLocks/>
          </p:cNvSpPr>
          <p:nvPr/>
        </p:nvSpPr>
        <p:spPr>
          <a:xfrm>
            <a:off x="438954" y="771550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>
                <a:solidFill>
                  <a:srgbClr val="0055B7"/>
                </a:solidFill>
              </a:rPr>
              <a:t>Support &amp; Resources</a:t>
            </a:r>
          </a:p>
        </p:txBody>
      </p:sp>
    </p:spTree>
    <p:extLst>
      <p:ext uri="{BB962C8B-B14F-4D97-AF65-F5344CB8AC3E}">
        <p14:creationId xmlns:p14="http://schemas.microsoft.com/office/powerpoint/2010/main" val="1292280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BC Brand 1">
      <a:dk1>
        <a:srgbClr val="002040"/>
      </a:dk1>
      <a:lt1>
        <a:sysClr val="window" lastClr="FFFFFF"/>
      </a:lt1>
      <a:dk2>
        <a:srgbClr val="486B7F"/>
      </a:dk2>
      <a:lt2>
        <a:srgbClr val="EEECE1"/>
      </a:lt2>
      <a:accent1>
        <a:srgbClr val="002040"/>
      </a:accent1>
      <a:accent2>
        <a:srgbClr val="2E526B"/>
      </a:accent2>
      <a:accent3>
        <a:srgbClr val="6A8999"/>
      </a:accent3>
      <a:accent4>
        <a:srgbClr val="A7B9C1"/>
      </a:accent4>
      <a:accent5>
        <a:srgbClr val="BECBD0"/>
      </a:accent5>
      <a:accent6>
        <a:srgbClr val="D0DCD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8055</TotalTime>
  <Words>1413</Words>
  <Application>Microsoft Macintosh PowerPoint</Application>
  <PresentationFormat>On-screen Show (16:9)</PresentationFormat>
  <Paragraphs>107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WhitneyHTF-Bold</vt:lpstr>
      <vt:lpstr>Arial</vt:lpstr>
      <vt:lpstr>Calibri</vt:lpstr>
      <vt:lpstr>Whitney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 Goncalves</dc:creator>
  <cp:lastModifiedBy>Deb Chen</cp:lastModifiedBy>
  <cp:revision>396</cp:revision>
  <cp:lastPrinted>2016-07-11T18:15:24Z</cp:lastPrinted>
  <dcterms:created xsi:type="dcterms:W3CDTF">2010-06-15T20:07:28Z</dcterms:created>
  <dcterms:modified xsi:type="dcterms:W3CDTF">2021-03-04T23:39:29Z</dcterms:modified>
</cp:coreProperties>
</file>